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sldIdLst>
    <p:sldId id="256" r:id="rId3"/>
    <p:sldId id="258" r:id="rId4"/>
    <p:sldId id="259" r:id="rId5"/>
    <p:sldId id="260" r:id="rId6"/>
    <p:sldId id="261" r:id="rId7"/>
    <p:sldId id="266" r:id="rId8"/>
    <p:sldId id="267"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83" r:id="rId24"/>
    <p:sldId id="284" r:id="rId25"/>
    <p:sldId id="285" r:id="rId26"/>
    <p:sldId id="286" r:id="rId27"/>
    <p:sldId id="287" r:id="rId28"/>
    <p:sldId id="288" r:id="rId29"/>
    <p:sldId id="289" r:id="rId30"/>
  </p:sldIdLst>
  <p:sldSz cx="12192000" cy="6858000"/>
  <p:notesSz cx="12192000" cy="6858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æ æ ·å¼ï¼æ ç½æ 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49" d="100"/>
          <a:sy n="49" d="100"/>
        </p:scale>
        <p:origin x="-744"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jpeg>
</file>

<file path=ppt/media/image12.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5283200" cy="344091"/>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6905979" y="0"/>
            <a:ext cx="5283200" cy="344091"/>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1219200" y="3300413"/>
            <a:ext cx="9753600" cy="2700338"/>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6513910"/>
            <a:ext cx="5283200" cy="34409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6905979" y="6513910"/>
            <a:ext cx="5283200" cy="344090"/>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575367" y="594360"/>
            <a:ext cx="5041265" cy="697230"/>
          </a:xfrm>
          <a:prstGeom prst="rect">
            <a:avLst/>
          </a:prstGeom>
        </p:spPr>
        <p:txBody>
          <a:bodyPr wrap="square" lIns="0" tIns="0" rIns="0" bIns="0">
            <a:spAutoFit/>
          </a:bodyPr>
          <a:lstStyle>
            <a:lvl1pPr>
              <a:defRPr sz="4400" b="0" i="0">
                <a:solidFill>
                  <a:schemeClr val="tx1"/>
                </a:solidFill>
                <a:latin typeface="Calibri Light" panose="020F0302020204030204"/>
                <a:cs typeface="Calibri Light" panose="020F0302020204030204"/>
              </a:defRPr>
            </a:lvl1pPr>
          </a:lstStyle>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黑体" panose="02010609060101010101" charset="-122"/>
                <a:cs typeface="黑体" panose="02010609060101010101" charset="-122"/>
              </a:defRPr>
            </a:lvl1pPr>
          </a:lstStyle>
          <a:p/>
        </p:txBody>
      </p:sp>
      <p:sp>
        <p:nvSpPr>
          <p:cNvPr id="3" name="Holder 3"/>
          <p:cNvSpPr>
            <a:spLocks noGrp="1"/>
          </p:cNvSpPr>
          <p:nvPr>
            <p:ph type="body" idx="1"/>
          </p:nvPr>
        </p:nvSpPr>
        <p:spPr/>
        <p:txBody>
          <a:bodyPr lIns="0" tIns="0" rIns="0" bIns="0"/>
          <a:lstStyle>
            <a:lvl1pPr>
              <a:defRPr sz="2400" b="0" i="0">
                <a:solidFill>
                  <a:schemeClr val="tx1"/>
                </a:solidFill>
                <a:latin typeface="黑体" panose="02010609060101010101" charset="-122"/>
                <a:cs typeface="黑体" panose="02010609060101010101" charset="-122"/>
              </a:defRPr>
            </a:lvl1pPr>
          </a:lstStyle>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黑体" panose="02010609060101010101" charset="-122"/>
                <a:cs typeface="黑体" panose="02010609060101010101" charset="-122"/>
              </a:defRPr>
            </a:lvl1pPr>
          </a:lstStyle>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黑体" panose="02010609060101010101" charset="-122"/>
                <a:cs typeface="黑体" panose="02010609060101010101" charset="-122"/>
              </a:defRPr>
            </a:lvl1pPr>
          </a:lstStyle>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4685665" y="619124"/>
            <a:ext cx="2820669" cy="697230"/>
          </a:xfrm>
          <a:prstGeom prst="rect">
            <a:avLst/>
          </a:prstGeom>
        </p:spPr>
        <p:txBody>
          <a:bodyPr wrap="square" lIns="0" tIns="0" rIns="0" bIns="0">
            <a:spAutoFit/>
          </a:bodyPr>
          <a:lstStyle>
            <a:lvl1pPr>
              <a:defRPr sz="4400" b="0" i="0">
                <a:solidFill>
                  <a:schemeClr val="tx1"/>
                </a:solidFill>
                <a:latin typeface="黑体" panose="02010609060101010101" charset="-122"/>
                <a:cs typeface="黑体" panose="02010609060101010101" charset="-122"/>
              </a:defRPr>
            </a:lvl1pPr>
          </a:lstStyle>
          <a:p/>
        </p:txBody>
      </p:sp>
      <p:sp>
        <p:nvSpPr>
          <p:cNvPr id="3" name="Holder 3"/>
          <p:cNvSpPr>
            <a:spLocks noGrp="1"/>
          </p:cNvSpPr>
          <p:nvPr>
            <p:ph type="body" idx="1"/>
          </p:nvPr>
        </p:nvSpPr>
        <p:spPr>
          <a:xfrm>
            <a:off x="5919470" y="1767204"/>
            <a:ext cx="5313680" cy="4061460"/>
          </a:xfrm>
          <a:prstGeom prst="rect">
            <a:avLst/>
          </a:prstGeom>
        </p:spPr>
        <p:txBody>
          <a:bodyPr wrap="square" lIns="0" tIns="0" rIns="0" bIns="0">
            <a:spAutoFit/>
          </a:bodyPr>
          <a:lstStyle>
            <a:lvl1pPr>
              <a:defRPr sz="2400" b="0" i="0">
                <a:solidFill>
                  <a:schemeClr val="tx1"/>
                </a:solidFill>
                <a:latin typeface="黑体" panose="02010609060101010101" charset="-122"/>
                <a:cs typeface="黑体" panose="02010609060101010101" charset="-122"/>
              </a:defRPr>
            </a:lvl1pPr>
          </a:lstStyle>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slide" Target="slide3.xml"/><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slide" Target="slide24.xml"/><Relationship Id="rId2" Type="http://schemas.openxmlformats.org/officeDocument/2006/relationships/slide" Target="slide11.xml"/><Relationship Id="rId1" Type="http://schemas.openxmlformats.org/officeDocument/2006/relationships/slide" Target="slide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jpe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slide" Target="slide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jpe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6.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prstGeom prst="rect">
            <a:avLst/>
          </a:prstGeom>
          <a:blipFill>
            <a:blip r:embed="rId1" cstate="print"/>
            <a:stretch>
              <a:fillRect/>
            </a:stretch>
          </a:blipFill>
        </p:spPr>
        <p:txBody>
          <a:bodyPr wrap="square" lIns="0" tIns="0" rIns="0" bIns="0" rtlCol="0"/>
          <a:lstStyle/>
          <a:p/>
        </p:txBody>
      </p:sp>
      <p:sp>
        <p:nvSpPr>
          <p:cNvPr id="3" name="object 3"/>
          <p:cNvSpPr/>
          <p:nvPr/>
        </p:nvSpPr>
        <p:spPr>
          <a:xfrm>
            <a:off x="0" y="1965960"/>
            <a:ext cx="12192000" cy="2514600"/>
          </a:xfrm>
          <a:prstGeom prst="rect">
            <a:avLst/>
          </a:prstGeom>
          <a:blipFill>
            <a:blip r:embed="rId2" cstate="print"/>
            <a:stretch>
              <a:fillRect/>
            </a:stretch>
          </a:blipFill>
        </p:spPr>
        <p:txBody>
          <a:bodyPr wrap="square" lIns="0" tIns="0" rIns="0" bIns="0" rtlCol="0"/>
          <a:lstStyle/>
          <a:p/>
        </p:txBody>
      </p:sp>
      <p:sp>
        <p:nvSpPr>
          <p:cNvPr id="4" name="object 4"/>
          <p:cNvSpPr txBox="1">
            <a:spLocks noGrp="1"/>
          </p:cNvSpPr>
          <p:nvPr>
            <p:ph type="title"/>
          </p:nvPr>
        </p:nvSpPr>
        <p:spPr>
          <a:xfrm>
            <a:off x="1268094" y="2043894"/>
            <a:ext cx="9655175" cy="2181860"/>
          </a:xfrm>
          <a:prstGeom prst="rect">
            <a:avLst/>
          </a:prstGeom>
        </p:spPr>
        <p:txBody>
          <a:bodyPr vert="horz" wrap="square" lIns="0" tIns="278765" rIns="0" bIns="0" rtlCol="0">
            <a:spAutoFit/>
          </a:bodyPr>
          <a:lstStyle/>
          <a:p>
            <a:pPr algn="ctr">
              <a:lnSpc>
                <a:spcPct val="100000"/>
              </a:lnSpc>
              <a:spcBef>
                <a:spcPts val="2195"/>
              </a:spcBef>
            </a:pPr>
            <a:r>
              <a:rPr sz="6900" spc="40" dirty="0">
                <a:solidFill>
                  <a:srgbClr val="FFFFFF"/>
                </a:solidFill>
              </a:rPr>
              <a:t>云计算原理与实</a:t>
            </a:r>
            <a:r>
              <a:rPr sz="6900" spc="35" dirty="0">
                <a:solidFill>
                  <a:srgbClr val="FFFFFF"/>
                </a:solidFill>
              </a:rPr>
              <a:t>践</a:t>
            </a:r>
            <a:endParaRPr sz="6900"/>
          </a:p>
          <a:p>
            <a:pPr algn="ctr">
              <a:lnSpc>
                <a:spcPct val="100000"/>
              </a:lnSpc>
              <a:spcBef>
                <a:spcPts val="1320"/>
              </a:spcBef>
            </a:pPr>
            <a:r>
              <a:rPr b="0" spc="-10" dirty="0">
                <a:solidFill>
                  <a:srgbClr val="FFFFFF"/>
                </a:solidFill>
                <a:latin typeface="Calibri Light" panose="020F0302020204030204"/>
                <a:cs typeface="Calibri Light" panose="020F0302020204030204"/>
              </a:rPr>
              <a:t>Principles </a:t>
            </a:r>
            <a:r>
              <a:rPr b="0" spc="-5" dirty="0">
                <a:solidFill>
                  <a:srgbClr val="FFFFFF"/>
                </a:solidFill>
                <a:latin typeface="Calibri Light" panose="020F0302020204030204"/>
                <a:cs typeface="Calibri Light" panose="020F0302020204030204"/>
              </a:rPr>
              <a:t>and </a:t>
            </a:r>
            <a:r>
              <a:rPr b="0" spc="-20" dirty="0">
                <a:solidFill>
                  <a:srgbClr val="FFFFFF"/>
                </a:solidFill>
                <a:latin typeface="Calibri Light" panose="020F0302020204030204"/>
                <a:cs typeface="Calibri Light" panose="020F0302020204030204"/>
              </a:rPr>
              <a:t>Practice </a:t>
            </a:r>
            <a:r>
              <a:rPr b="0" spc="-5" dirty="0">
                <a:solidFill>
                  <a:srgbClr val="FFFFFF"/>
                </a:solidFill>
                <a:latin typeface="Calibri Light" panose="020F0302020204030204"/>
                <a:cs typeface="Calibri Light" panose="020F0302020204030204"/>
              </a:rPr>
              <a:t>of Cloud</a:t>
            </a:r>
            <a:r>
              <a:rPr b="0" spc="15" dirty="0">
                <a:solidFill>
                  <a:srgbClr val="FFFFFF"/>
                </a:solidFill>
                <a:latin typeface="Calibri Light" panose="020F0302020204030204"/>
                <a:cs typeface="Calibri Light" panose="020F0302020204030204"/>
              </a:rPr>
              <a:t> </a:t>
            </a:r>
            <a:r>
              <a:rPr b="0" spc="-5" dirty="0">
                <a:solidFill>
                  <a:srgbClr val="FFFFFF"/>
                </a:solidFill>
                <a:latin typeface="Calibri Light" panose="020F0302020204030204"/>
                <a:cs typeface="Calibri Light" panose="020F0302020204030204"/>
              </a:rPr>
              <a:t>Computing</a:t>
            </a:r>
            <a:endParaRPr b="0" spc="-5" dirty="0">
              <a:solidFill>
                <a:srgbClr val="FFFFFF"/>
              </a:solidFill>
              <a:latin typeface="Calibri Light" panose="020F0302020204030204"/>
              <a:cs typeface="Calibri Light" panose="020F03020202040302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65555" y="471209"/>
            <a:ext cx="9448165" cy="1364615"/>
          </a:xfrm>
          <a:prstGeom prst="rect">
            <a:avLst/>
          </a:prstGeom>
        </p:spPr>
        <p:txBody>
          <a:bodyPr vert="horz" wrap="square" lIns="0" tIns="161290" rIns="0" bIns="0" rtlCol="0">
            <a:spAutoFit/>
          </a:bodyPr>
          <a:lstStyle/>
          <a:p>
            <a:pPr marL="216535" algn="ctr">
              <a:lnSpc>
                <a:spcPct val="100000"/>
              </a:lnSpc>
              <a:spcBef>
                <a:spcPts val="1270"/>
              </a:spcBef>
            </a:pPr>
            <a:r>
              <a:rPr dirty="0">
                <a:latin typeface="宋体" panose="02010600030101010101" pitchFamily="2" charset="-122"/>
                <a:cs typeface="宋体" panose="02010600030101010101" pitchFamily="2" charset="-122"/>
              </a:rPr>
              <a:t>大数据生态</a:t>
            </a:r>
            <a:r>
              <a:rPr spc="5" dirty="0">
                <a:latin typeface="宋体" panose="02010600030101010101" pitchFamily="2" charset="-122"/>
                <a:cs typeface="宋体" panose="02010600030101010101" pitchFamily="2" charset="-122"/>
              </a:rPr>
              <a:t>圈</a:t>
            </a:r>
            <a:endParaRPr spc="5" dirty="0">
              <a:latin typeface="宋体" panose="02010600030101010101" pitchFamily="2" charset="-122"/>
              <a:cs typeface="宋体" panose="02010600030101010101" pitchFamily="2" charset="-122"/>
            </a:endParaRPr>
          </a:p>
          <a:p>
            <a:pPr marL="12700">
              <a:lnSpc>
                <a:spcPct val="100000"/>
              </a:lnSpc>
              <a:spcBef>
                <a:spcPts val="735"/>
              </a:spcBef>
            </a:pPr>
            <a:r>
              <a:rPr sz="2800" dirty="0"/>
              <a:t>大数据已经围绕</a:t>
            </a:r>
            <a:r>
              <a:rPr sz="2800" spc="-5" dirty="0"/>
              <a:t>Hadoop</a:t>
            </a:r>
            <a:r>
              <a:rPr sz="2800" dirty="0"/>
              <a:t>和</a:t>
            </a:r>
            <a:r>
              <a:rPr sz="2800" spc="-5" dirty="0"/>
              <a:t>Spark</a:t>
            </a:r>
            <a:r>
              <a:rPr sz="2800" dirty="0"/>
              <a:t>技术形成了一个巨大的生态</a:t>
            </a:r>
            <a:r>
              <a:rPr sz="2800" spc="-5" dirty="0"/>
              <a:t>圈</a:t>
            </a:r>
            <a:endParaRPr sz="2800"/>
          </a:p>
        </p:txBody>
      </p:sp>
      <p:sp>
        <p:nvSpPr>
          <p:cNvPr id="3" name="object 3"/>
          <p:cNvSpPr/>
          <p:nvPr/>
        </p:nvSpPr>
        <p:spPr>
          <a:xfrm>
            <a:off x="1144524" y="2403348"/>
            <a:ext cx="9294876" cy="3997452"/>
          </a:xfrm>
          <a:prstGeom prst="rect">
            <a:avLst/>
          </a:prstGeom>
          <a:blipFill>
            <a:blip r:embed="rId1" cstate="print"/>
            <a:stretch>
              <a:fillRect/>
            </a:stretch>
          </a:blipFill>
        </p:spPr>
        <p:txBody>
          <a:bodyPr wrap="square" lIns="0" tIns="0" rIns="0" bIns="0" rtlCol="0"/>
          <a:lstStyle/>
          <a:p/>
        </p:txBody>
      </p:sp>
      <p:sp>
        <p:nvSpPr>
          <p:cNvPr id="4" name="动作按钮: 后退或前一项 3">
            <a:hlinkClick r:id="rId2" action="ppaction://hlinksldjump" highlightClick="1"/>
          </p:cNvPr>
          <p:cNvSpPr/>
          <p:nvPr/>
        </p:nvSpPr>
        <p:spPr>
          <a:xfrm>
            <a:off x="11150918" y="6246495"/>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40100" y="594360"/>
            <a:ext cx="4744085" cy="697230"/>
          </a:xfrm>
          <a:prstGeom prst="rect">
            <a:avLst/>
          </a:prstGeom>
        </p:spPr>
        <p:txBody>
          <a:bodyPr vert="horz" wrap="square" lIns="0" tIns="13335" rIns="0" bIns="0" rtlCol="0">
            <a:spAutoFit/>
          </a:bodyPr>
          <a:lstStyle/>
          <a:p>
            <a:pPr marL="12700">
              <a:lnSpc>
                <a:spcPct val="100000"/>
              </a:lnSpc>
              <a:spcBef>
                <a:spcPts val="105"/>
              </a:spcBef>
              <a:tabLst>
                <a:tab pos="1377315" algn="l"/>
              </a:tabLst>
            </a:pPr>
            <a:r>
              <a:rPr b="0" spc="-5" dirty="0">
                <a:latin typeface="Calibri Light" panose="020F0302020204030204"/>
                <a:cs typeface="Calibri Light" panose="020F0302020204030204"/>
              </a:rPr>
              <a:t>14.</a:t>
            </a:r>
            <a:r>
              <a:rPr b="0" dirty="0">
                <a:latin typeface="Calibri Light" panose="020F0302020204030204"/>
                <a:cs typeface="Calibri Light" panose="020F0302020204030204"/>
              </a:rPr>
              <a:t>2	</a:t>
            </a:r>
            <a:r>
              <a:rPr dirty="0">
                <a:latin typeface="宋体" panose="02010600030101010101" pitchFamily="2" charset="-122"/>
                <a:cs typeface="宋体" panose="02010600030101010101" pitchFamily="2" charset="-122"/>
              </a:rPr>
              <a:t>初识人工智</a:t>
            </a:r>
            <a:r>
              <a:rPr spc="5" dirty="0">
                <a:latin typeface="宋体" panose="02010600030101010101" pitchFamily="2" charset="-122"/>
                <a:cs typeface="宋体" panose="02010600030101010101" pitchFamily="2" charset="-122"/>
              </a:rPr>
              <a:t>能</a:t>
            </a:r>
            <a:endParaRPr spc="5" dirty="0">
              <a:latin typeface="宋体" panose="02010600030101010101" pitchFamily="2" charset="-122"/>
              <a:cs typeface="宋体" panose="02010600030101010101" pitchFamily="2" charset="-122"/>
            </a:endParaRPr>
          </a:p>
        </p:txBody>
      </p:sp>
      <p:sp>
        <p:nvSpPr>
          <p:cNvPr id="3" name="object 3"/>
          <p:cNvSpPr txBox="1"/>
          <p:nvPr/>
        </p:nvSpPr>
        <p:spPr>
          <a:xfrm>
            <a:off x="688340" y="1493393"/>
            <a:ext cx="4744720" cy="1557020"/>
          </a:xfrm>
          <a:prstGeom prst="rect">
            <a:avLst/>
          </a:prstGeom>
        </p:spPr>
        <p:txBody>
          <a:bodyPr vert="horz" wrap="square" lIns="0" tIns="96520" rIns="0" bIns="0" rtlCol="0">
            <a:spAutoFit/>
          </a:bodyPr>
          <a:lstStyle/>
          <a:p>
            <a:pPr marL="12700" lvl="2">
              <a:lnSpc>
                <a:spcPct val="100000"/>
              </a:lnSpc>
              <a:spcBef>
                <a:spcPts val="760"/>
              </a:spcBef>
              <a:buSzPct val="117000"/>
              <a:buFont typeface="Calibri" panose="020F0502020204030204"/>
              <a:buAutoNum type="arabicPeriod"/>
              <a:tabLst>
                <a:tab pos="1073785" algn="l"/>
                <a:tab pos="1074420" algn="l"/>
              </a:tabLst>
            </a:pPr>
            <a:r>
              <a:rPr sz="2400" dirty="0">
                <a:latin typeface="黑体" panose="02010609060101010101" charset="-122"/>
                <a:cs typeface="黑体" panose="02010609060101010101" charset="-122"/>
              </a:rPr>
              <a:t>人工智能的历史及概念</a:t>
            </a:r>
            <a:endParaRPr sz="2400">
              <a:latin typeface="黑体" panose="02010609060101010101" charset="-122"/>
              <a:cs typeface="黑体" panose="02010609060101010101" charset="-122"/>
            </a:endParaRPr>
          </a:p>
          <a:p>
            <a:pPr marL="12700" lvl="2">
              <a:lnSpc>
                <a:spcPct val="100000"/>
              </a:lnSpc>
              <a:spcBef>
                <a:spcPts val="660"/>
              </a:spcBef>
              <a:buSzPct val="117000"/>
              <a:buFont typeface="Calibri" panose="020F0502020204030204"/>
              <a:buAutoNum type="arabicPeriod"/>
              <a:tabLst>
                <a:tab pos="1073785" algn="l"/>
                <a:tab pos="1074420" algn="l"/>
              </a:tabLst>
            </a:pPr>
            <a:r>
              <a:rPr sz="2400" dirty="0">
                <a:latin typeface="黑体" panose="02010609060101010101" charset="-122"/>
                <a:cs typeface="黑体" panose="02010609060101010101" charset="-122"/>
              </a:rPr>
              <a:t>人工智能的特征与参考框架</a:t>
            </a:r>
            <a:endParaRPr sz="2400">
              <a:latin typeface="黑体" panose="02010609060101010101" charset="-122"/>
              <a:cs typeface="黑体" panose="02010609060101010101" charset="-122"/>
            </a:endParaRPr>
          </a:p>
          <a:p>
            <a:pPr marL="12700" lvl="2">
              <a:lnSpc>
                <a:spcPct val="100000"/>
              </a:lnSpc>
              <a:spcBef>
                <a:spcPts val="660"/>
              </a:spcBef>
              <a:buSzPct val="117000"/>
              <a:buFont typeface="Calibri" panose="020F0502020204030204"/>
              <a:buAutoNum type="arabicPeriod"/>
              <a:tabLst>
                <a:tab pos="1073785" algn="l"/>
                <a:tab pos="1074420" algn="l"/>
              </a:tabLst>
            </a:pPr>
            <a:r>
              <a:rPr sz="2400" dirty="0">
                <a:latin typeface="黑体" panose="02010609060101010101" charset="-122"/>
                <a:cs typeface="黑体" panose="02010609060101010101" charset="-122"/>
              </a:rPr>
              <a:t>人工智能的发展趋势</a:t>
            </a:r>
            <a:endParaRPr sz="2400">
              <a:latin typeface="黑体" panose="02010609060101010101" charset="-122"/>
              <a:cs typeface="黑体" panose="02010609060101010101"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461577" y="594360"/>
            <a:ext cx="72726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sz="4400" b="0" spc="-5" dirty="0">
                <a:latin typeface="Calibri Light" panose="020F0302020204030204"/>
                <a:cs typeface="Calibri Light" panose="020F0302020204030204"/>
              </a:rPr>
              <a:t>14.2.</a:t>
            </a:r>
            <a:r>
              <a:rPr sz="4400" b="0" dirty="0">
                <a:latin typeface="Calibri Light" panose="020F0302020204030204"/>
                <a:cs typeface="Calibri Light" panose="020F0302020204030204"/>
              </a:rPr>
              <a:t>1	</a:t>
            </a:r>
            <a:r>
              <a:rPr sz="4400" dirty="0">
                <a:latin typeface="宋体" panose="02010600030101010101" pitchFamily="2" charset="-122"/>
                <a:cs typeface="宋体" panose="02010600030101010101" pitchFamily="2" charset="-122"/>
              </a:rPr>
              <a:t>人工智能的历史及概</a:t>
            </a:r>
            <a:r>
              <a:rPr sz="4400" spc="5" dirty="0">
                <a:latin typeface="宋体" panose="02010600030101010101" pitchFamily="2" charset="-122"/>
                <a:cs typeface="宋体" panose="02010600030101010101" pitchFamily="2" charset="-122"/>
              </a:rPr>
              <a:t>念</a:t>
            </a:r>
            <a:endParaRPr sz="4400">
              <a:latin typeface="宋体" panose="02010600030101010101" pitchFamily="2" charset="-122"/>
              <a:cs typeface="宋体" panose="02010600030101010101" pitchFamily="2" charset="-122"/>
            </a:endParaRPr>
          </a:p>
        </p:txBody>
      </p:sp>
      <p:sp>
        <p:nvSpPr>
          <p:cNvPr id="3" name="object 3"/>
          <p:cNvSpPr txBox="1"/>
          <p:nvPr/>
        </p:nvSpPr>
        <p:spPr>
          <a:xfrm>
            <a:off x="998855" y="1610994"/>
            <a:ext cx="2869565" cy="451484"/>
          </a:xfrm>
          <a:prstGeom prst="rect">
            <a:avLst/>
          </a:prstGeom>
        </p:spPr>
        <p:txBody>
          <a:bodyPr vert="horz" wrap="square" lIns="0" tIns="12065" rIns="0" bIns="0" rtlCol="0">
            <a:spAutoFit/>
          </a:bodyPr>
          <a:lstStyle/>
          <a:p>
            <a:pPr marL="12700">
              <a:lnSpc>
                <a:spcPct val="100000"/>
              </a:lnSpc>
              <a:spcBef>
                <a:spcPts val="95"/>
              </a:spcBef>
            </a:pPr>
            <a:r>
              <a:rPr sz="2800" dirty="0">
                <a:latin typeface="宋体" panose="02010600030101010101" pitchFamily="2" charset="-122"/>
                <a:cs typeface="宋体" panose="02010600030101010101" pitchFamily="2" charset="-122"/>
              </a:rPr>
              <a:t>人工智能发展历</a:t>
            </a:r>
            <a:r>
              <a:rPr sz="2800" spc="-5" dirty="0">
                <a:latin typeface="宋体" panose="02010600030101010101" pitchFamily="2" charset="-122"/>
                <a:cs typeface="宋体" panose="02010600030101010101" pitchFamily="2" charset="-122"/>
              </a:rPr>
              <a:t>史</a:t>
            </a:r>
            <a:endParaRPr sz="2800">
              <a:latin typeface="宋体" panose="02010600030101010101" pitchFamily="2" charset="-122"/>
              <a:cs typeface="宋体" panose="02010600030101010101" pitchFamily="2" charset="-122"/>
            </a:endParaRPr>
          </a:p>
        </p:txBody>
      </p:sp>
      <p:sp>
        <p:nvSpPr>
          <p:cNvPr id="4" name="object 4"/>
          <p:cNvSpPr/>
          <p:nvPr/>
        </p:nvSpPr>
        <p:spPr>
          <a:xfrm>
            <a:off x="2133600" y="2125345"/>
            <a:ext cx="8819515" cy="4656455"/>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6939" y="170941"/>
            <a:ext cx="10287635" cy="5958840"/>
          </a:xfrm>
          <a:prstGeom prst="rect">
            <a:avLst/>
          </a:prstGeom>
        </p:spPr>
        <p:txBody>
          <a:bodyPr vert="horz" wrap="square" lIns="0" tIns="109220" rIns="0" bIns="0" rtlCol="0">
            <a:spAutoFit/>
          </a:bodyPr>
          <a:lstStyle/>
          <a:p>
            <a:pPr marL="241300" indent="-228600" algn="just">
              <a:lnSpc>
                <a:spcPct val="100000"/>
              </a:lnSpc>
              <a:spcBef>
                <a:spcPts val="860"/>
              </a:spcBef>
              <a:buFont typeface="Arial" panose="020B0604020202020204"/>
              <a:buChar char="•"/>
              <a:tabLst>
                <a:tab pos="241300" algn="l"/>
              </a:tabLst>
            </a:pPr>
            <a:r>
              <a:rPr sz="2000" dirty="0">
                <a:latin typeface="黑体" panose="02010609060101010101" charset="-122"/>
                <a:cs typeface="黑体" panose="02010609060101010101" charset="-122"/>
              </a:rPr>
              <a:t>早在</a:t>
            </a:r>
            <a:r>
              <a:rPr sz="2000" spc="-5" dirty="0">
                <a:latin typeface="黑体" panose="02010609060101010101" charset="-122"/>
                <a:cs typeface="黑体" panose="02010609060101010101" charset="-122"/>
              </a:rPr>
              <a:t>1950</a:t>
            </a:r>
            <a:r>
              <a:rPr sz="2000" spc="-10" dirty="0">
                <a:latin typeface="黑体" panose="02010609060101010101" charset="-122"/>
                <a:cs typeface="黑体" panose="02010609060101010101" charset="-122"/>
              </a:rPr>
              <a:t> </a:t>
            </a:r>
            <a:r>
              <a:rPr sz="2000" dirty="0">
                <a:latin typeface="黑体" panose="02010609060101010101" charset="-122"/>
                <a:cs typeface="黑体" panose="02010609060101010101" charset="-122"/>
              </a:rPr>
              <a:t>年</a:t>
            </a:r>
            <a:r>
              <a:rPr sz="2000" spc="-5" dirty="0">
                <a:latin typeface="黑体" panose="02010609060101010101" charset="-122"/>
                <a:cs typeface="黑体" panose="02010609060101010101" charset="-122"/>
              </a:rPr>
              <a:t>，Alan</a:t>
            </a:r>
            <a:r>
              <a:rPr sz="2000" spc="-10" dirty="0">
                <a:latin typeface="黑体" panose="02010609060101010101" charset="-122"/>
                <a:cs typeface="黑体" panose="02010609060101010101" charset="-122"/>
              </a:rPr>
              <a:t> </a:t>
            </a:r>
            <a:r>
              <a:rPr sz="2000" spc="-5" dirty="0">
                <a:latin typeface="黑体" panose="02010609060101010101" charset="-122"/>
                <a:cs typeface="黑体" panose="02010609060101010101" charset="-122"/>
              </a:rPr>
              <a:t>Turing</a:t>
            </a:r>
            <a:r>
              <a:rPr sz="2000" spc="-10" dirty="0">
                <a:latin typeface="黑体" panose="02010609060101010101" charset="-122"/>
                <a:cs typeface="黑体" panose="02010609060101010101" charset="-122"/>
              </a:rPr>
              <a:t> </a:t>
            </a:r>
            <a:r>
              <a:rPr sz="2000" dirty="0">
                <a:latin typeface="黑体" panose="02010609060101010101" charset="-122"/>
                <a:cs typeface="黑体" panose="02010609060101010101" charset="-122"/>
              </a:rPr>
              <a:t>在《计算机器与智能》中就阐述了对人工智能的思</a:t>
            </a:r>
            <a:r>
              <a:rPr sz="2000" spc="5" dirty="0">
                <a:latin typeface="黑体" panose="02010609060101010101" charset="-122"/>
                <a:cs typeface="黑体" panose="02010609060101010101" charset="-122"/>
              </a:rPr>
              <a:t>考</a:t>
            </a:r>
            <a:endParaRPr sz="2000">
              <a:latin typeface="黑体" panose="02010609060101010101" charset="-122"/>
              <a:cs typeface="黑体" panose="02010609060101010101" charset="-122"/>
            </a:endParaRPr>
          </a:p>
          <a:p>
            <a:pPr marL="241300" marR="5080" indent="-228600" algn="just">
              <a:lnSpc>
                <a:spcPts val="2160"/>
              </a:lnSpc>
              <a:spcBef>
                <a:spcPts val="1030"/>
              </a:spcBef>
              <a:buFont typeface="Arial" panose="020B0604020202020204"/>
              <a:buChar char="•"/>
              <a:tabLst>
                <a:tab pos="241300" algn="l"/>
              </a:tabLst>
            </a:pPr>
            <a:r>
              <a:rPr sz="2000" spc="-5" dirty="0">
                <a:latin typeface="黑体" panose="02010609060101010101" charset="-122"/>
                <a:cs typeface="黑体" panose="02010609060101010101" charset="-122"/>
              </a:rPr>
              <a:t>1959</a:t>
            </a:r>
            <a:r>
              <a:rPr sz="2000" dirty="0">
                <a:latin typeface="黑体" panose="02010609060101010101" charset="-122"/>
                <a:cs typeface="黑体" panose="02010609060101010101" charset="-122"/>
              </a:rPr>
              <a:t>年</a:t>
            </a:r>
            <a:r>
              <a:rPr sz="2000" spc="-5" dirty="0">
                <a:latin typeface="黑体" panose="02010609060101010101" charset="-122"/>
                <a:cs typeface="黑体" panose="02010609060101010101" charset="-122"/>
              </a:rPr>
              <a:t>，Arthur</a:t>
            </a:r>
            <a:r>
              <a:rPr sz="2000" spc="-55" dirty="0">
                <a:latin typeface="黑体" panose="02010609060101010101" charset="-122"/>
                <a:cs typeface="黑体" panose="02010609060101010101" charset="-122"/>
              </a:rPr>
              <a:t> </a:t>
            </a:r>
            <a:r>
              <a:rPr sz="2000" spc="-5" dirty="0">
                <a:latin typeface="黑体" panose="02010609060101010101" charset="-122"/>
                <a:cs typeface="黑体" panose="02010609060101010101" charset="-122"/>
              </a:rPr>
              <a:t>Samuel</a:t>
            </a:r>
            <a:r>
              <a:rPr sz="2000" dirty="0">
                <a:latin typeface="黑体" panose="02010609060101010101" charset="-122"/>
                <a:cs typeface="黑体" panose="02010609060101010101" charset="-122"/>
              </a:rPr>
              <a:t>首次提出了机器学习，机器学习将传统的制造智能演化为通过学</a:t>
            </a:r>
            <a:r>
              <a:rPr sz="2000" spc="5" dirty="0">
                <a:latin typeface="黑体" panose="02010609060101010101" charset="-122"/>
                <a:cs typeface="黑体" panose="02010609060101010101" charset="-122"/>
              </a:rPr>
              <a:t>习 </a:t>
            </a:r>
            <a:r>
              <a:rPr sz="2000" dirty="0">
                <a:latin typeface="黑体" panose="02010609060101010101" charset="-122"/>
                <a:cs typeface="黑体" panose="02010609060101010101" charset="-122"/>
              </a:rPr>
              <a:t>能力来获取智能，推动人工智能进入了第一次繁荣</a:t>
            </a:r>
            <a:r>
              <a:rPr sz="2000" spc="5" dirty="0">
                <a:latin typeface="黑体" panose="02010609060101010101" charset="-122"/>
                <a:cs typeface="黑体" panose="02010609060101010101" charset="-122"/>
              </a:rPr>
              <a:t>期</a:t>
            </a:r>
            <a:endParaRPr sz="2000">
              <a:latin typeface="黑体" panose="02010609060101010101" charset="-122"/>
              <a:cs typeface="黑体" panose="02010609060101010101" charset="-122"/>
            </a:endParaRPr>
          </a:p>
          <a:p>
            <a:pPr marL="241300" marR="132080" indent="-228600" algn="just">
              <a:lnSpc>
                <a:spcPts val="2160"/>
              </a:lnSpc>
              <a:spcBef>
                <a:spcPts val="1000"/>
              </a:spcBef>
              <a:buFont typeface="Arial" panose="020B0604020202020204"/>
              <a:buChar char="•"/>
              <a:tabLst>
                <a:tab pos="241300" algn="l"/>
              </a:tabLst>
            </a:pPr>
            <a:r>
              <a:rPr sz="2000" spc="-5" dirty="0">
                <a:latin typeface="黑体" panose="02010609060101010101" charset="-122"/>
                <a:cs typeface="黑体" panose="02010609060101010101" charset="-122"/>
              </a:rPr>
              <a:t>20世纪80年代中期，随着美国、日本立项支持人工智能研究，以及以知识工程为主导的</a:t>
            </a:r>
            <a:r>
              <a:rPr sz="2000" dirty="0">
                <a:latin typeface="黑体" panose="02010609060101010101" charset="-122"/>
                <a:cs typeface="黑体" panose="02010609060101010101" charset="-122"/>
              </a:rPr>
              <a:t>机 器学习方法的发展，具有更强可视化效果的决策树模型和突破早期感知机局限的多层人工 神经网络出现，人工智能又一次进入繁荣</a:t>
            </a:r>
            <a:r>
              <a:rPr sz="2000" spc="5" dirty="0">
                <a:latin typeface="黑体" panose="02010609060101010101" charset="-122"/>
                <a:cs typeface="黑体" panose="02010609060101010101" charset="-122"/>
              </a:rPr>
              <a:t>期</a:t>
            </a:r>
            <a:endParaRPr sz="2000">
              <a:latin typeface="黑体" panose="02010609060101010101" charset="-122"/>
              <a:cs typeface="黑体" panose="02010609060101010101" charset="-122"/>
            </a:endParaRPr>
          </a:p>
          <a:p>
            <a:pPr marL="241300" marR="132080" indent="-228600" algn="just">
              <a:lnSpc>
                <a:spcPts val="2160"/>
              </a:lnSpc>
              <a:spcBef>
                <a:spcPts val="1000"/>
              </a:spcBef>
              <a:buFont typeface="Arial" panose="020B0604020202020204"/>
              <a:buChar char="•"/>
              <a:tabLst>
                <a:tab pos="241300" algn="l"/>
              </a:tabLst>
            </a:pPr>
            <a:r>
              <a:rPr sz="2000" spc="-5" dirty="0">
                <a:latin typeface="黑体" panose="02010609060101010101" charset="-122"/>
                <a:cs typeface="黑体" panose="02010609060101010101" charset="-122"/>
              </a:rPr>
              <a:t>1997</a:t>
            </a:r>
            <a:r>
              <a:rPr sz="2000" dirty="0">
                <a:latin typeface="黑体" panose="02010609060101010101" charset="-122"/>
                <a:cs typeface="黑体" panose="02010609060101010101" charset="-122"/>
              </a:rPr>
              <a:t>年</a:t>
            </a:r>
            <a:r>
              <a:rPr sz="2000" spc="-5" dirty="0">
                <a:latin typeface="黑体" panose="02010609060101010101" charset="-122"/>
                <a:cs typeface="黑体" panose="02010609060101010101" charset="-122"/>
              </a:rPr>
              <a:t>，</a:t>
            </a:r>
            <a:r>
              <a:rPr sz="2000" spc="-5" dirty="0">
                <a:solidFill>
                  <a:srgbClr val="FF0000"/>
                </a:solidFill>
                <a:latin typeface="黑体" panose="02010609060101010101" charset="-122"/>
                <a:cs typeface="黑体" panose="02010609060101010101" charset="-122"/>
              </a:rPr>
              <a:t>IBM</a:t>
            </a:r>
            <a:r>
              <a:rPr sz="2000" dirty="0">
                <a:solidFill>
                  <a:srgbClr val="FF0000"/>
                </a:solidFill>
                <a:latin typeface="黑体" panose="02010609060101010101" charset="-122"/>
                <a:cs typeface="黑体" panose="02010609060101010101" charset="-122"/>
              </a:rPr>
              <a:t>开发的深蓝</a:t>
            </a:r>
            <a:r>
              <a:rPr sz="2000" spc="-5" dirty="0">
                <a:solidFill>
                  <a:srgbClr val="FF0000"/>
                </a:solidFill>
                <a:latin typeface="黑体" panose="02010609060101010101" charset="-122"/>
                <a:cs typeface="黑体" panose="02010609060101010101" charset="-122"/>
              </a:rPr>
              <a:t>（Deep</a:t>
            </a:r>
            <a:r>
              <a:rPr sz="2000" spc="-50" dirty="0">
                <a:solidFill>
                  <a:srgbClr val="FF0000"/>
                </a:solidFill>
                <a:latin typeface="黑体" panose="02010609060101010101" charset="-122"/>
                <a:cs typeface="黑体" panose="02010609060101010101" charset="-122"/>
              </a:rPr>
              <a:t> </a:t>
            </a:r>
            <a:r>
              <a:rPr sz="2000" spc="-5" dirty="0">
                <a:solidFill>
                  <a:srgbClr val="FF0000"/>
                </a:solidFill>
                <a:latin typeface="黑体" panose="02010609060101010101" charset="-122"/>
                <a:cs typeface="黑体" panose="02010609060101010101" charset="-122"/>
              </a:rPr>
              <a:t>Blue）</a:t>
            </a:r>
            <a:r>
              <a:rPr sz="2000" dirty="0">
                <a:solidFill>
                  <a:srgbClr val="FF0000"/>
                </a:solidFill>
                <a:latin typeface="黑体" panose="02010609060101010101" charset="-122"/>
                <a:cs typeface="黑体" panose="02010609060101010101" charset="-122"/>
              </a:rPr>
              <a:t>战胜国际象棋世界冠军卡斯帕罗夫</a:t>
            </a:r>
            <a:r>
              <a:rPr sz="2000" dirty="0">
                <a:latin typeface="黑体" panose="02010609060101010101" charset="-122"/>
                <a:cs typeface="黑体" panose="02010609060101010101" charset="-122"/>
              </a:rPr>
              <a:t>。这是一次具</a:t>
            </a:r>
            <a:r>
              <a:rPr sz="2000" spc="5" dirty="0">
                <a:latin typeface="黑体" panose="02010609060101010101" charset="-122"/>
                <a:cs typeface="黑体" panose="02010609060101010101" charset="-122"/>
              </a:rPr>
              <a:t>有 </a:t>
            </a:r>
            <a:r>
              <a:rPr sz="2000" dirty="0">
                <a:latin typeface="黑体" panose="02010609060101010101" charset="-122"/>
                <a:cs typeface="黑体" panose="02010609060101010101" charset="-122"/>
              </a:rPr>
              <a:t>里程碑意义的成功，它代表了基于规则的人工智能的胜</a:t>
            </a:r>
            <a:r>
              <a:rPr sz="2000" spc="5" dirty="0">
                <a:latin typeface="黑体" panose="02010609060101010101" charset="-122"/>
                <a:cs typeface="黑体" panose="02010609060101010101" charset="-122"/>
              </a:rPr>
              <a:t>利</a:t>
            </a:r>
            <a:endParaRPr sz="2000">
              <a:latin typeface="黑体" panose="02010609060101010101" charset="-122"/>
              <a:cs typeface="黑体" panose="02010609060101010101" charset="-122"/>
            </a:endParaRPr>
          </a:p>
          <a:p>
            <a:pPr marL="241300" marR="5080" indent="-228600" algn="just">
              <a:lnSpc>
                <a:spcPts val="2160"/>
              </a:lnSpc>
              <a:spcBef>
                <a:spcPts val="1000"/>
              </a:spcBef>
              <a:buFont typeface="Arial" panose="020B0604020202020204"/>
              <a:buChar char="•"/>
              <a:tabLst>
                <a:tab pos="241300" algn="l"/>
              </a:tabLst>
            </a:pPr>
            <a:r>
              <a:rPr sz="2000" spc="-5" dirty="0">
                <a:latin typeface="黑体" panose="02010609060101010101" charset="-122"/>
                <a:cs typeface="黑体" panose="02010609060101010101" charset="-122"/>
              </a:rPr>
              <a:t>2006</a:t>
            </a:r>
            <a:r>
              <a:rPr sz="2000" dirty="0">
                <a:latin typeface="黑体" panose="02010609060101010101" charset="-122"/>
                <a:cs typeface="黑体" panose="02010609060101010101" charset="-122"/>
              </a:rPr>
              <a:t>年，在</a:t>
            </a:r>
            <a:r>
              <a:rPr sz="2000" spc="-5" dirty="0">
                <a:latin typeface="黑体" panose="02010609060101010101" charset="-122"/>
                <a:cs typeface="黑体" panose="02010609060101010101" charset="-122"/>
              </a:rPr>
              <a:t>Hinton</a:t>
            </a:r>
            <a:r>
              <a:rPr sz="2000" spc="-75" dirty="0">
                <a:latin typeface="黑体" panose="02010609060101010101" charset="-122"/>
                <a:cs typeface="黑体" panose="02010609060101010101" charset="-122"/>
              </a:rPr>
              <a:t> </a:t>
            </a:r>
            <a:r>
              <a:rPr sz="2000" dirty="0">
                <a:latin typeface="黑体" panose="02010609060101010101" charset="-122"/>
                <a:cs typeface="黑体" panose="02010609060101010101" charset="-122"/>
              </a:rPr>
              <a:t>和他的学生的推动下，深度学习开始备受关注，为后来人工智能的发</a:t>
            </a:r>
            <a:r>
              <a:rPr sz="2000" spc="5" dirty="0">
                <a:latin typeface="黑体" panose="02010609060101010101" charset="-122"/>
                <a:cs typeface="黑体" panose="02010609060101010101" charset="-122"/>
              </a:rPr>
              <a:t>展 </a:t>
            </a:r>
            <a:r>
              <a:rPr sz="2000" dirty="0">
                <a:latin typeface="黑体" panose="02010609060101010101" charset="-122"/>
                <a:cs typeface="黑体" panose="02010609060101010101" charset="-122"/>
              </a:rPr>
              <a:t>产生了重大影</a:t>
            </a:r>
            <a:r>
              <a:rPr sz="2000" spc="5" dirty="0">
                <a:latin typeface="黑体" panose="02010609060101010101" charset="-122"/>
                <a:cs typeface="黑体" panose="02010609060101010101" charset="-122"/>
              </a:rPr>
              <a:t>响</a:t>
            </a:r>
            <a:endParaRPr sz="2000">
              <a:latin typeface="黑体" panose="02010609060101010101" charset="-122"/>
              <a:cs typeface="黑体" panose="02010609060101010101" charset="-122"/>
            </a:endParaRPr>
          </a:p>
          <a:p>
            <a:pPr marL="12700" algn="just">
              <a:lnSpc>
                <a:spcPct val="100000"/>
              </a:lnSpc>
              <a:spcBef>
                <a:spcPts val="730"/>
              </a:spcBef>
              <a:buFont typeface="Arial" panose="020B0604020202020204"/>
              <a:buChar char="•"/>
              <a:tabLst>
                <a:tab pos="241300" algn="l"/>
              </a:tabLst>
            </a:pPr>
            <a:r>
              <a:rPr sz="2000" spc="-5" dirty="0">
                <a:latin typeface="黑体" panose="02010609060101010101" charset="-122"/>
                <a:cs typeface="黑体" panose="02010609060101010101" charset="-122"/>
              </a:rPr>
              <a:t>2011</a:t>
            </a:r>
            <a:r>
              <a:rPr sz="2000" dirty="0">
                <a:latin typeface="黑体" panose="02010609060101010101" charset="-122"/>
                <a:cs typeface="黑体" panose="02010609060101010101" charset="-122"/>
              </a:rPr>
              <a:t>年，BM</a:t>
            </a:r>
            <a:r>
              <a:rPr sz="2000" spc="-20" dirty="0">
                <a:latin typeface="黑体" panose="02010609060101010101" charset="-122"/>
                <a:cs typeface="黑体" panose="02010609060101010101" charset="-122"/>
              </a:rPr>
              <a:t> </a:t>
            </a:r>
            <a:r>
              <a:rPr sz="2000" spc="-5" dirty="0">
                <a:latin typeface="黑体" panose="02010609060101010101" charset="-122"/>
                <a:cs typeface="黑体" panose="02010609060101010101" charset="-122"/>
              </a:rPr>
              <a:t>Waston</a:t>
            </a:r>
            <a:r>
              <a:rPr sz="2000" dirty="0">
                <a:latin typeface="黑体" panose="02010609060101010101" charset="-122"/>
                <a:cs typeface="黑体" panose="02010609060101010101" charset="-122"/>
              </a:rPr>
              <a:t>在综艺节目《危险边缘》中战胜了最高奖金得主和连胜纪录保持</a:t>
            </a:r>
            <a:r>
              <a:rPr sz="2000" spc="5" dirty="0">
                <a:latin typeface="黑体" panose="02010609060101010101" charset="-122"/>
                <a:cs typeface="黑体" panose="02010609060101010101" charset="-122"/>
              </a:rPr>
              <a:t>者</a:t>
            </a:r>
            <a:endParaRPr sz="2000">
              <a:latin typeface="黑体" panose="02010609060101010101" charset="-122"/>
              <a:cs typeface="黑体" panose="02010609060101010101" charset="-122"/>
            </a:endParaRPr>
          </a:p>
          <a:p>
            <a:pPr marL="241300" marR="132080" indent="-228600">
              <a:lnSpc>
                <a:spcPts val="2160"/>
              </a:lnSpc>
              <a:spcBef>
                <a:spcPts val="1030"/>
              </a:spcBef>
              <a:buFont typeface="Arial" panose="020B0604020202020204"/>
              <a:buChar char="•"/>
              <a:tabLst>
                <a:tab pos="240665" algn="l"/>
                <a:tab pos="241300" algn="l"/>
              </a:tabLst>
            </a:pPr>
            <a:r>
              <a:rPr sz="2000" spc="-5" dirty="0">
                <a:latin typeface="黑体" panose="02010609060101010101" charset="-122"/>
                <a:cs typeface="黑体" panose="02010609060101010101" charset="-122"/>
              </a:rPr>
              <a:t>2012年，谷歌大脑通过模仿人类大脑在没有人类指导的情况下，利用非监督深度学习方</a:t>
            </a:r>
            <a:r>
              <a:rPr sz="2000" dirty="0">
                <a:latin typeface="黑体" panose="02010609060101010101" charset="-122"/>
                <a:cs typeface="黑体" panose="02010609060101010101" charset="-122"/>
              </a:rPr>
              <a:t>法 从大量视频中成功学习到识别出一只</a:t>
            </a:r>
            <a:r>
              <a:rPr sz="2000" spc="5" dirty="0">
                <a:latin typeface="黑体" panose="02010609060101010101" charset="-122"/>
                <a:cs typeface="黑体" panose="02010609060101010101" charset="-122"/>
              </a:rPr>
              <a:t>猫</a:t>
            </a:r>
            <a:endParaRPr sz="2000">
              <a:latin typeface="黑体" panose="02010609060101010101" charset="-122"/>
              <a:cs typeface="黑体" panose="02010609060101010101" charset="-122"/>
            </a:endParaRPr>
          </a:p>
          <a:p>
            <a:pPr marL="12700">
              <a:lnSpc>
                <a:spcPct val="100000"/>
              </a:lnSpc>
              <a:spcBef>
                <a:spcPts val="730"/>
              </a:spcBef>
              <a:buFont typeface="Arial" panose="020B0604020202020204"/>
              <a:buChar char="•"/>
              <a:tabLst>
                <a:tab pos="240665" algn="l"/>
                <a:tab pos="241300" algn="l"/>
              </a:tabLst>
            </a:pPr>
            <a:r>
              <a:rPr sz="2000" spc="-5" dirty="0">
                <a:latin typeface="黑体" panose="02010609060101010101" charset="-122"/>
                <a:cs typeface="黑体" panose="02010609060101010101" charset="-122"/>
              </a:rPr>
              <a:t>2014</a:t>
            </a:r>
            <a:r>
              <a:rPr sz="2000" dirty="0">
                <a:latin typeface="黑体" panose="02010609060101010101" charset="-122"/>
                <a:cs typeface="黑体" panose="02010609060101010101" charset="-122"/>
              </a:rPr>
              <a:t>年，微软公司推出了一款实时口译系统，可以模仿说话者的声音并保留其口</a:t>
            </a:r>
            <a:r>
              <a:rPr sz="2000" spc="5" dirty="0">
                <a:latin typeface="黑体" panose="02010609060101010101" charset="-122"/>
                <a:cs typeface="黑体" panose="02010609060101010101" charset="-122"/>
              </a:rPr>
              <a:t>音</a:t>
            </a:r>
            <a:endParaRPr sz="2000">
              <a:latin typeface="黑体" panose="02010609060101010101" charset="-122"/>
              <a:cs typeface="黑体" panose="02010609060101010101" charset="-122"/>
            </a:endParaRPr>
          </a:p>
          <a:p>
            <a:pPr marL="12700">
              <a:lnSpc>
                <a:spcPct val="100000"/>
              </a:lnSpc>
              <a:spcBef>
                <a:spcPts val="760"/>
              </a:spcBef>
              <a:buFont typeface="Arial" panose="020B0604020202020204"/>
              <a:buChar char="•"/>
              <a:tabLst>
                <a:tab pos="240665" algn="l"/>
                <a:tab pos="241300" algn="l"/>
              </a:tabLst>
            </a:pPr>
            <a:r>
              <a:rPr sz="2000" spc="-5" dirty="0">
                <a:latin typeface="黑体" panose="02010609060101010101" charset="-122"/>
                <a:cs typeface="黑体" panose="02010609060101010101" charset="-122"/>
              </a:rPr>
              <a:t>2016</a:t>
            </a:r>
            <a:r>
              <a:rPr sz="2000" spc="-10" dirty="0">
                <a:latin typeface="黑体" panose="02010609060101010101" charset="-122"/>
                <a:cs typeface="黑体" panose="02010609060101010101" charset="-122"/>
              </a:rPr>
              <a:t> </a:t>
            </a:r>
            <a:r>
              <a:rPr sz="2000" dirty="0">
                <a:latin typeface="黑体" panose="02010609060101010101" charset="-122"/>
                <a:cs typeface="黑体" panose="02010609060101010101" charset="-122"/>
              </a:rPr>
              <a:t>年，</a:t>
            </a:r>
            <a:r>
              <a:rPr sz="2000" dirty="0">
                <a:solidFill>
                  <a:srgbClr val="FF0000"/>
                </a:solidFill>
                <a:latin typeface="黑体" panose="02010609060101010101" charset="-122"/>
                <a:cs typeface="黑体" panose="02010609060101010101" charset="-122"/>
              </a:rPr>
              <a:t>谷歌</a:t>
            </a:r>
            <a:r>
              <a:rPr sz="2000" spc="-5" dirty="0">
                <a:solidFill>
                  <a:srgbClr val="FF0000"/>
                </a:solidFill>
                <a:latin typeface="黑体" panose="02010609060101010101" charset="-122"/>
                <a:cs typeface="黑体" panose="02010609060101010101" charset="-122"/>
              </a:rPr>
              <a:t>AlphaGo</a:t>
            </a:r>
            <a:r>
              <a:rPr sz="2000" spc="-10" dirty="0">
                <a:solidFill>
                  <a:srgbClr val="FF0000"/>
                </a:solidFill>
                <a:latin typeface="黑体" panose="02010609060101010101" charset="-122"/>
                <a:cs typeface="黑体" panose="02010609060101010101" charset="-122"/>
              </a:rPr>
              <a:t> </a:t>
            </a:r>
            <a:r>
              <a:rPr sz="2000" dirty="0">
                <a:solidFill>
                  <a:srgbClr val="FF0000"/>
                </a:solidFill>
                <a:latin typeface="黑体" panose="02010609060101010101" charset="-122"/>
                <a:cs typeface="黑体" panose="02010609060101010101" charset="-122"/>
              </a:rPr>
              <a:t>机器人在围棋比赛中击败了世界冠军李世</a:t>
            </a:r>
            <a:r>
              <a:rPr sz="2000" spc="5" dirty="0">
                <a:solidFill>
                  <a:srgbClr val="FF0000"/>
                </a:solidFill>
                <a:latin typeface="黑体" panose="02010609060101010101" charset="-122"/>
                <a:cs typeface="黑体" panose="02010609060101010101" charset="-122"/>
              </a:rPr>
              <a:t>石</a:t>
            </a:r>
            <a:endParaRPr sz="2000">
              <a:solidFill>
                <a:srgbClr val="FF0000"/>
              </a:solidFill>
              <a:latin typeface="黑体" panose="02010609060101010101" charset="-122"/>
              <a:cs typeface="黑体" panose="02010609060101010101" charset="-122"/>
            </a:endParaRPr>
          </a:p>
          <a:p>
            <a:pPr marL="241300" marR="513080" indent="-228600">
              <a:lnSpc>
                <a:spcPts val="2160"/>
              </a:lnSpc>
              <a:spcBef>
                <a:spcPts val="1030"/>
              </a:spcBef>
              <a:buFont typeface="Arial" panose="020B0604020202020204"/>
              <a:buChar char="•"/>
              <a:tabLst>
                <a:tab pos="240665" algn="l"/>
                <a:tab pos="241300" algn="l"/>
              </a:tabLst>
            </a:pPr>
            <a:r>
              <a:rPr sz="2000" spc="-5" dirty="0">
                <a:latin typeface="黑体" panose="02010609060101010101" charset="-122"/>
                <a:cs typeface="黑体" panose="02010609060101010101" charset="-122"/>
              </a:rPr>
              <a:t>2017</a:t>
            </a:r>
            <a:r>
              <a:rPr sz="2000" spc="-70" dirty="0">
                <a:latin typeface="黑体" panose="02010609060101010101" charset="-122"/>
                <a:cs typeface="黑体" panose="02010609060101010101" charset="-122"/>
              </a:rPr>
              <a:t> </a:t>
            </a:r>
            <a:r>
              <a:rPr sz="2000" dirty="0">
                <a:latin typeface="黑体" panose="02010609060101010101" charset="-122"/>
                <a:cs typeface="黑体" panose="02010609060101010101" charset="-122"/>
              </a:rPr>
              <a:t>年，苹果公司在原来个人助理</a:t>
            </a:r>
            <a:r>
              <a:rPr sz="2000" spc="-5" dirty="0">
                <a:latin typeface="黑体" panose="02010609060101010101" charset="-122"/>
                <a:cs typeface="黑体" panose="02010609060101010101" charset="-122"/>
              </a:rPr>
              <a:t>Siri</a:t>
            </a:r>
            <a:r>
              <a:rPr sz="2000" dirty="0">
                <a:latin typeface="黑体" panose="02010609060101010101" charset="-122"/>
                <a:cs typeface="黑体" panose="02010609060101010101" charset="-122"/>
              </a:rPr>
              <a:t>的基础上推出了智能私人助理</a:t>
            </a:r>
            <a:r>
              <a:rPr sz="2000" spc="-5" dirty="0">
                <a:latin typeface="黑体" panose="02010609060101010101" charset="-122"/>
                <a:cs typeface="黑体" panose="02010609060101010101" charset="-122"/>
              </a:rPr>
              <a:t>Siri</a:t>
            </a:r>
            <a:r>
              <a:rPr sz="2000" dirty="0">
                <a:latin typeface="黑体" panose="02010609060101010101" charset="-122"/>
                <a:cs typeface="黑体" panose="02010609060101010101" charset="-122"/>
              </a:rPr>
              <a:t>和智能音</a:t>
            </a:r>
            <a:r>
              <a:rPr sz="2000" spc="5" dirty="0">
                <a:latin typeface="黑体" panose="02010609060101010101" charset="-122"/>
                <a:cs typeface="黑体" panose="02010609060101010101" charset="-122"/>
              </a:rPr>
              <a:t>响 </a:t>
            </a:r>
            <a:r>
              <a:rPr sz="2000" spc="-5" dirty="0">
                <a:latin typeface="黑体" panose="02010609060101010101" charset="-122"/>
                <a:cs typeface="黑体" panose="02010609060101010101" charset="-122"/>
              </a:rPr>
              <a:t>HomePod</a:t>
            </a:r>
            <a:endParaRPr sz="2000">
              <a:latin typeface="黑体" panose="02010609060101010101" charset="-122"/>
              <a:cs typeface="黑体" panose="02010609060101010101"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281554" y="247650"/>
            <a:ext cx="7628255" cy="634365"/>
          </a:xfrm>
          <a:prstGeom prst="rect">
            <a:avLst/>
          </a:prstGeom>
        </p:spPr>
        <p:txBody>
          <a:bodyPr vert="horz" wrap="square" lIns="0" tIns="12065" rIns="0" bIns="0" rtlCol="0">
            <a:spAutoFit/>
          </a:bodyPr>
          <a:lstStyle/>
          <a:p>
            <a:pPr marL="12700">
              <a:lnSpc>
                <a:spcPct val="100000"/>
              </a:lnSpc>
              <a:spcBef>
                <a:spcPts val="95"/>
              </a:spcBef>
              <a:tabLst>
                <a:tab pos="1519555" algn="l"/>
              </a:tabLst>
            </a:pPr>
            <a:r>
              <a:rPr sz="4000" b="0" spc="-5" dirty="0">
                <a:latin typeface="Calibri Light" panose="020F0302020204030204"/>
                <a:cs typeface="Calibri Light" panose="020F0302020204030204"/>
              </a:rPr>
              <a:t>14.2.2	</a:t>
            </a:r>
            <a:r>
              <a:rPr sz="4000" dirty="0">
                <a:latin typeface="宋体" panose="02010600030101010101" pitchFamily="2" charset="-122"/>
                <a:cs typeface="宋体" panose="02010600030101010101" pitchFamily="2" charset="-122"/>
              </a:rPr>
              <a:t>人工智能的特征与参考框</a:t>
            </a:r>
            <a:r>
              <a:rPr sz="4000" spc="-5" dirty="0">
                <a:latin typeface="宋体" panose="02010600030101010101" pitchFamily="2" charset="-122"/>
                <a:cs typeface="宋体" panose="02010600030101010101" pitchFamily="2" charset="-122"/>
              </a:rPr>
              <a:t>架</a:t>
            </a:r>
            <a:endParaRPr sz="4000">
              <a:latin typeface="宋体" panose="02010600030101010101" pitchFamily="2" charset="-122"/>
              <a:cs typeface="宋体" panose="02010600030101010101" pitchFamily="2" charset="-122"/>
            </a:endParaRPr>
          </a:p>
        </p:txBody>
      </p:sp>
      <p:sp>
        <p:nvSpPr>
          <p:cNvPr id="3" name="object 3"/>
          <p:cNvSpPr txBox="1"/>
          <p:nvPr/>
        </p:nvSpPr>
        <p:spPr>
          <a:xfrm>
            <a:off x="916939" y="1084452"/>
            <a:ext cx="8328025" cy="2067560"/>
          </a:xfrm>
          <a:prstGeom prst="rect">
            <a:avLst/>
          </a:prstGeom>
        </p:spPr>
        <p:txBody>
          <a:bodyPr vert="horz" wrap="square" lIns="0" tIns="96520" rIns="0" bIns="0" rtlCol="0">
            <a:spAutoFit/>
          </a:bodyPr>
          <a:lstStyle/>
          <a:p>
            <a:pPr marL="12700">
              <a:lnSpc>
                <a:spcPct val="100000"/>
              </a:lnSpc>
              <a:spcBef>
                <a:spcPts val="760"/>
              </a:spcBef>
            </a:pPr>
            <a:r>
              <a:rPr sz="2800" spc="-5" dirty="0">
                <a:solidFill>
                  <a:srgbClr val="FF0000"/>
                </a:solidFill>
                <a:latin typeface="宋体" panose="02010600030101010101" pitchFamily="2" charset="-122"/>
                <a:cs typeface="宋体" panose="02010600030101010101" pitchFamily="2" charset="-122"/>
              </a:rPr>
              <a:t>（</a:t>
            </a:r>
            <a:r>
              <a:rPr sz="2800" spc="-5" dirty="0">
                <a:solidFill>
                  <a:srgbClr val="FF0000"/>
                </a:solidFill>
                <a:latin typeface="Calibri" panose="020F0502020204030204"/>
                <a:cs typeface="Calibri" panose="020F0502020204030204"/>
              </a:rPr>
              <a:t>1</a:t>
            </a:r>
            <a:r>
              <a:rPr sz="2800" spc="-5" dirty="0">
                <a:solidFill>
                  <a:srgbClr val="FF0000"/>
                </a:solidFill>
                <a:latin typeface="宋体" panose="02010600030101010101" pitchFamily="2" charset="-122"/>
                <a:cs typeface="宋体" panose="02010600030101010101" pitchFamily="2" charset="-122"/>
              </a:rPr>
              <a:t>）</a:t>
            </a:r>
            <a:r>
              <a:rPr sz="2800" dirty="0">
                <a:solidFill>
                  <a:srgbClr val="FF0000"/>
                </a:solidFill>
                <a:latin typeface="宋体" panose="02010600030101010101" pitchFamily="2" charset="-122"/>
                <a:cs typeface="宋体" panose="02010600030101010101" pitchFamily="2" charset="-122"/>
              </a:rPr>
              <a:t>人工智能的特</a:t>
            </a:r>
            <a:r>
              <a:rPr sz="2800" spc="-5" dirty="0">
                <a:solidFill>
                  <a:srgbClr val="FF0000"/>
                </a:solidFill>
                <a:latin typeface="宋体" panose="02010600030101010101" pitchFamily="2" charset="-122"/>
                <a:cs typeface="宋体" panose="02010600030101010101" pitchFamily="2" charset="-122"/>
              </a:rPr>
              <a:t>征</a:t>
            </a:r>
            <a:endParaRPr sz="2800">
              <a:latin typeface="宋体" panose="02010600030101010101" pitchFamily="2" charset="-122"/>
              <a:cs typeface="宋体" panose="02010600030101010101" pitchFamily="2" charset="-122"/>
            </a:endParaRPr>
          </a:p>
          <a:p>
            <a:pPr marL="12700">
              <a:lnSpc>
                <a:spcPct val="100000"/>
              </a:lnSpc>
              <a:spcBef>
                <a:spcPts val="660"/>
              </a:spcBef>
              <a:buSzPct val="96000"/>
              <a:buFont typeface="Arial" panose="020B0604020202020204"/>
              <a:buChar char="•"/>
              <a:tabLst>
                <a:tab pos="137795" algn="l"/>
              </a:tabLst>
            </a:pPr>
            <a:r>
              <a:rPr sz="2800" dirty="0">
                <a:latin typeface="宋体" panose="02010600030101010101" pitchFamily="2" charset="-122"/>
                <a:cs typeface="宋体" panose="02010600030101010101" pitchFamily="2" charset="-122"/>
              </a:rPr>
              <a:t>由人类设计，为人类服务，本质为计算，基础为数</a:t>
            </a:r>
            <a:r>
              <a:rPr sz="2800" spc="-5" dirty="0">
                <a:latin typeface="宋体" panose="02010600030101010101" pitchFamily="2" charset="-122"/>
                <a:cs typeface="宋体" panose="02010600030101010101" pitchFamily="2" charset="-122"/>
              </a:rPr>
              <a:t>据</a:t>
            </a:r>
            <a:endParaRPr sz="2800">
              <a:latin typeface="宋体" panose="02010600030101010101" pitchFamily="2" charset="-122"/>
              <a:cs typeface="宋体" panose="02010600030101010101" pitchFamily="2" charset="-122"/>
            </a:endParaRPr>
          </a:p>
          <a:p>
            <a:pPr marL="12700">
              <a:lnSpc>
                <a:spcPct val="100000"/>
              </a:lnSpc>
              <a:spcBef>
                <a:spcPts val="660"/>
              </a:spcBef>
              <a:buSzPct val="96000"/>
              <a:buFont typeface="Arial" panose="020B0604020202020204"/>
              <a:buChar char="•"/>
              <a:tabLst>
                <a:tab pos="137795" algn="l"/>
              </a:tabLst>
            </a:pPr>
            <a:r>
              <a:rPr sz="2800" dirty="0">
                <a:latin typeface="宋体" panose="02010600030101010101" pitchFamily="2" charset="-122"/>
                <a:cs typeface="宋体" panose="02010600030101010101" pitchFamily="2" charset="-122"/>
              </a:rPr>
              <a:t>能感知环境，能产生反应，能与人交互，能与人互</a:t>
            </a:r>
            <a:r>
              <a:rPr sz="2800" spc="-5" dirty="0">
                <a:latin typeface="宋体" panose="02010600030101010101" pitchFamily="2" charset="-122"/>
                <a:cs typeface="宋体" panose="02010600030101010101" pitchFamily="2" charset="-122"/>
              </a:rPr>
              <a:t>补</a:t>
            </a:r>
            <a:endParaRPr sz="2800">
              <a:latin typeface="宋体" panose="02010600030101010101" pitchFamily="2" charset="-122"/>
              <a:cs typeface="宋体" panose="02010600030101010101" pitchFamily="2" charset="-122"/>
            </a:endParaRPr>
          </a:p>
          <a:p>
            <a:pPr marL="12700">
              <a:lnSpc>
                <a:spcPct val="100000"/>
              </a:lnSpc>
              <a:spcBef>
                <a:spcPts val="660"/>
              </a:spcBef>
              <a:buSzPct val="96000"/>
              <a:buFont typeface="Arial" panose="020B0604020202020204"/>
              <a:buChar char="•"/>
              <a:tabLst>
                <a:tab pos="137795" algn="l"/>
              </a:tabLst>
            </a:pPr>
            <a:r>
              <a:rPr sz="2800" dirty="0">
                <a:latin typeface="宋体" panose="02010600030101010101" pitchFamily="2" charset="-122"/>
                <a:cs typeface="宋体" panose="02010600030101010101" pitchFamily="2" charset="-122"/>
              </a:rPr>
              <a:t>有适应特性，有学习能力，有演化迭代，有连接扩</a:t>
            </a:r>
            <a:r>
              <a:rPr sz="2800" spc="-5" dirty="0">
                <a:latin typeface="宋体" panose="02010600030101010101" pitchFamily="2" charset="-122"/>
                <a:cs typeface="宋体" panose="02010600030101010101" pitchFamily="2" charset="-122"/>
              </a:rPr>
              <a:t>展</a:t>
            </a:r>
            <a:endParaRPr sz="2800">
              <a:latin typeface="宋体" panose="02010600030101010101" pitchFamily="2" charset="-122"/>
              <a:cs typeface="宋体" panose="02010600030101010101" pitchFamily="2"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8844" y="350519"/>
            <a:ext cx="3758565" cy="451484"/>
          </a:xfrm>
          <a:prstGeom prst="rect">
            <a:avLst/>
          </a:prstGeom>
        </p:spPr>
        <p:txBody>
          <a:bodyPr vert="horz" wrap="square" lIns="0" tIns="12065" rIns="0" bIns="0" rtlCol="0">
            <a:spAutoFit/>
          </a:bodyPr>
          <a:lstStyle/>
          <a:p>
            <a:pPr marL="12700">
              <a:lnSpc>
                <a:spcPct val="100000"/>
              </a:lnSpc>
              <a:spcBef>
                <a:spcPts val="95"/>
              </a:spcBef>
            </a:pPr>
            <a:r>
              <a:rPr sz="2800" dirty="0">
                <a:solidFill>
                  <a:srgbClr val="FF0000"/>
                </a:solidFill>
                <a:latin typeface="黑体" panose="02010609060101010101" charset="-122"/>
                <a:cs typeface="黑体" panose="02010609060101010101" charset="-122"/>
              </a:rPr>
              <a:t>（</a:t>
            </a:r>
            <a:r>
              <a:rPr sz="2800" spc="-5" dirty="0">
                <a:solidFill>
                  <a:srgbClr val="FF0000"/>
                </a:solidFill>
                <a:latin typeface="黑体" panose="02010609060101010101" charset="-122"/>
                <a:cs typeface="黑体" panose="02010609060101010101" charset="-122"/>
              </a:rPr>
              <a:t>2</a:t>
            </a:r>
            <a:r>
              <a:rPr sz="2800" dirty="0">
                <a:solidFill>
                  <a:srgbClr val="FF0000"/>
                </a:solidFill>
                <a:latin typeface="黑体" panose="02010609060101010101" charset="-122"/>
                <a:cs typeface="黑体" panose="02010609060101010101" charset="-122"/>
              </a:rPr>
              <a:t>）人工智能参考框</a:t>
            </a:r>
            <a:r>
              <a:rPr sz="2800" spc="-5" dirty="0">
                <a:solidFill>
                  <a:srgbClr val="FF0000"/>
                </a:solidFill>
                <a:latin typeface="黑体" panose="02010609060101010101" charset="-122"/>
                <a:cs typeface="黑体" panose="02010609060101010101" charset="-122"/>
              </a:rPr>
              <a:t>架</a:t>
            </a:r>
            <a:endParaRPr sz="2800">
              <a:latin typeface="黑体" panose="02010609060101010101" charset="-122"/>
              <a:cs typeface="黑体" panose="02010609060101010101" charset="-122"/>
            </a:endParaRPr>
          </a:p>
        </p:txBody>
      </p:sp>
      <p:sp>
        <p:nvSpPr>
          <p:cNvPr id="3" name="object 3"/>
          <p:cNvSpPr txBox="1"/>
          <p:nvPr/>
        </p:nvSpPr>
        <p:spPr>
          <a:xfrm>
            <a:off x="918210" y="918845"/>
            <a:ext cx="27686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宋体" panose="02010600030101010101" pitchFamily="2" charset="-122"/>
                <a:cs typeface="宋体" panose="02010600030101010101" pitchFamily="2" charset="-122"/>
              </a:rPr>
              <a:t>人工智能参考框架图</a:t>
            </a:r>
            <a:endParaRPr sz="2400">
              <a:latin typeface="宋体" panose="02010600030101010101" pitchFamily="2" charset="-122"/>
              <a:cs typeface="宋体" panose="02010600030101010101" pitchFamily="2" charset="-122"/>
            </a:endParaRPr>
          </a:p>
        </p:txBody>
      </p:sp>
      <p:sp>
        <p:nvSpPr>
          <p:cNvPr id="4" name="object 4"/>
          <p:cNvSpPr/>
          <p:nvPr/>
        </p:nvSpPr>
        <p:spPr>
          <a:xfrm>
            <a:off x="1905000" y="1540764"/>
            <a:ext cx="8304276" cy="5012436"/>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6939" y="441959"/>
            <a:ext cx="10617200" cy="4846320"/>
          </a:xfrm>
          <a:prstGeom prst="rect">
            <a:avLst/>
          </a:prstGeom>
        </p:spPr>
        <p:txBody>
          <a:bodyPr vert="horz" wrap="square" lIns="0" tIns="12700" rIns="0" bIns="0" rtlCol="0">
            <a:spAutoFit/>
          </a:bodyPr>
          <a:lstStyle/>
          <a:p>
            <a:pPr marL="12700">
              <a:lnSpc>
                <a:spcPts val="2735"/>
              </a:lnSpc>
              <a:spcBef>
                <a:spcPts val="100"/>
              </a:spcBef>
            </a:pPr>
            <a:r>
              <a:rPr sz="2400" dirty="0">
                <a:latin typeface="黑体" panose="02010609060101010101" charset="-122"/>
                <a:cs typeface="黑体" panose="02010609060101010101" charset="-122"/>
              </a:rPr>
              <a:t>人工智能系统主要由基础设施提供者、信息提供者、信息处理者和系统协调</a:t>
            </a:r>
            <a:endParaRPr sz="2400">
              <a:latin typeface="黑体" panose="02010609060101010101" charset="-122"/>
              <a:cs typeface="黑体" panose="02010609060101010101" charset="-122"/>
            </a:endParaRPr>
          </a:p>
          <a:p>
            <a:pPr marL="12700" marR="81280">
              <a:lnSpc>
                <a:spcPts val="2590"/>
              </a:lnSpc>
              <a:spcBef>
                <a:spcPts val="180"/>
              </a:spcBef>
              <a:tabLst>
                <a:tab pos="774065" algn="l"/>
              </a:tabLst>
            </a:pPr>
            <a:r>
              <a:rPr sz="2400" dirty="0">
                <a:latin typeface="黑体" panose="02010609060101010101" charset="-122"/>
                <a:cs typeface="黑体" panose="02010609060101010101" charset="-122"/>
              </a:rPr>
              <a:t>者四	个角色组成。此外，人工智能系统还有其他非常重要的框架构件：安全、 隐私、伦理和管理</a:t>
            </a:r>
            <a:endParaRPr sz="2400">
              <a:latin typeface="黑体" panose="02010609060101010101" charset="-122"/>
              <a:cs typeface="黑体" panose="02010609060101010101" charset="-122"/>
            </a:endParaRPr>
          </a:p>
          <a:p>
            <a:pPr marL="241300" marR="309880" indent="-228600" algn="just">
              <a:lnSpc>
                <a:spcPts val="2590"/>
              </a:lnSpc>
              <a:spcBef>
                <a:spcPts val="1000"/>
              </a:spcBef>
              <a:buFont typeface="Arial" panose="020B0604020202020204"/>
              <a:buChar char="•"/>
              <a:tabLst>
                <a:tab pos="241300" algn="l"/>
              </a:tabLst>
            </a:pPr>
            <a:r>
              <a:rPr sz="2400" dirty="0">
                <a:solidFill>
                  <a:srgbClr val="FF0000"/>
                </a:solidFill>
                <a:latin typeface="黑体" panose="02010609060101010101" charset="-122"/>
                <a:cs typeface="黑体" panose="02010609060101010101" charset="-122"/>
              </a:rPr>
              <a:t>基础设施提供者</a:t>
            </a:r>
            <a:r>
              <a:rPr sz="2400" dirty="0">
                <a:latin typeface="黑体" panose="02010609060101010101" charset="-122"/>
                <a:cs typeface="黑体" panose="02010609060101010101" charset="-122"/>
              </a:rPr>
              <a:t>：基础设施提供者为人工智能系统提供计算能力支持，实现 与外部世界的沟通，并通过基础平台实现支撑</a:t>
            </a:r>
            <a:endParaRPr sz="2400">
              <a:latin typeface="黑体" panose="02010609060101010101" charset="-122"/>
              <a:cs typeface="黑体" panose="02010609060101010101" charset="-122"/>
            </a:endParaRPr>
          </a:p>
          <a:p>
            <a:pPr marL="241300" marR="309880" indent="-228600" algn="just">
              <a:lnSpc>
                <a:spcPts val="2590"/>
              </a:lnSpc>
              <a:spcBef>
                <a:spcPts val="1000"/>
              </a:spcBef>
              <a:buFont typeface="Arial" panose="020B0604020202020204"/>
              <a:buChar char="•"/>
              <a:tabLst>
                <a:tab pos="241300" algn="l"/>
              </a:tabLst>
            </a:pPr>
            <a:r>
              <a:rPr sz="2400" dirty="0">
                <a:solidFill>
                  <a:srgbClr val="FF0000"/>
                </a:solidFill>
                <a:latin typeface="黑体" panose="02010609060101010101" charset="-122"/>
                <a:cs typeface="黑体" panose="02010609060101010101" charset="-122"/>
              </a:rPr>
              <a:t>信息提供者</a:t>
            </a:r>
            <a:r>
              <a:rPr sz="2400" dirty="0">
                <a:latin typeface="黑体" panose="02010609060101010101" charset="-122"/>
                <a:cs typeface="黑体" panose="02010609060101010101" charset="-122"/>
              </a:rPr>
              <a:t>：在人工智能领域，信息提供者是智能信息的来源。通过知识信 息感知过程由数据提供商提供智能感知信息，包括原始数据资源和数据集</a:t>
            </a:r>
            <a:endParaRPr sz="2400">
              <a:latin typeface="黑体" panose="02010609060101010101" charset="-122"/>
              <a:cs typeface="黑体" panose="02010609060101010101" charset="-122"/>
            </a:endParaRPr>
          </a:p>
          <a:p>
            <a:pPr marL="241300" marR="309880" indent="-228600" algn="just">
              <a:lnSpc>
                <a:spcPts val="2590"/>
              </a:lnSpc>
              <a:spcBef>
                <a:spcPts val="1000"/>
              </a:spcBef>
              <a:buFont typeface="Arial" panose="020B0604020202020204"/>
              <a:buChar char="•"/>
              <a:tabLst>
                <a:tab pos="241300" algn="l"/>
              </a:tabLst>
            </a:pPr>
            <a:r>
              <a:rPr sz="2400" dirty="0">
                <a:solidFill>
                  <a:srgbClr val="FF0000"/>
                </a:solidFill>
                <a:latin typeface="黑体" panose="02010609060101010101" charset="-122"/>
                <a:cs typeface="黑体" panose="02010609060101010101" charset="-122"/>
              </a:rPr>
              <a:t>信息处理者</a:t>
            </a:r>
            <a:r>
              <a:rPr sz="2400" dirty="0">
                <a:latin typeface="黑体" panose="02010609060101010101" charset="-122"/>
                <a:cs typeface="黑体" panose="02010609060101010101" charset="-122"/>
              </a:rPr>
              <a:t>：人工智能领域中，信息处理者是指技术和服务提供商。信息处 理者的主要活动包括智能信息表示与形成、智能推理、智能决策及智能执行 与输出</a:t>
            </a:r>
            <a:endParaRPr sz="2400">
              <a:latin typeface="黑体" panose="02010609060101010101" charset="-122"/>
              <a:cs typeface="黑体" panose="02010609060101010101" charset="-122"/>
            </a:endParaRPr>
          </a:p>
          <a:p>
            <a:pPr marL="241300" marR="5080" indent="-228600">
              <a:lnSpc>
                <a:spcPts val="2590"/>
              </a:lnSpc>
              <a:spcBef>
                <a:spcPts val="1000"/>
              </a:spcBef>
              <a:buFont typeface="Arial" panose="020B0604020202020204"/>
              <a:buChar char="•"/>
              <a:tabLst>
                <a:tab pos="241300" algn="l"/>
              </a:tabLst>
            </a:pPr>
            <a:r>
              <a:rPr sz="2400" dirty="0">
                <a:solidFill>
                  <a:srgbClr val="FF0000"/>
                </a:solidFill>
                <a:latin typeface="黑体" panose="02010609060101010101" charset="-122"/>
                <a:cs typeface="黑体" panose="02010609060101010101" charset="-122"/>
              </a:rPr>
              <a:t>系统协调者</a:t>
            </a:r>
            <a:r>
              <a:rPr sz="2400" dirty="0">
                <a:latin typeface="黑体" panose="02010609060101010101" charset="-122"/>
                <a:cs typeface="黑体" panose="02010609060101010101" charset="-122"/>
              </a:rPr>
              <a:t>：系统协调者提供人工智能系统必须满足的整体要求，包括政策、 法律、资源和业务需求，以及为确保系统符合这些需求而进行的监控和审计 活动</a:t>
            </a:r>
            <a:endParaRPr sz="2400">
              <a:latin typeface="黑体" panose="02010609060101010101" charset="-122"/>
              <a:cs typeface="黑体" panose="02010609060101010101"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916939" y="394969"/>
            <a:ext cx="10210165" cy="4157345"/>
          </a:xfrm>
          <a:prstGeom prst="rect">
            <a:avLst/>
          </a:prstGeom>
        </p:spPr>
        <p:txBody>
          <a:bodyPr vert="horz" wrap="square" lIns="0" tIns="60325" rIns="0" bIns="0" rtlCol="0">
            <a:spAutoFit/>
          </a:bodyPr>
          <a:lstStyle/>
          <a:p>
            <a:pPr marL="241300" marR="5080" indent="-228600">
              <a:lnSpc>
                <a:spcPts val="3020"/>
              </a:lnSpc>
              <a:spcBef>
                <a:spcPts val="475"/>
              </a:spcBef>
              <a:buFont typeface="Arial" panose="020B0604020202020204"/>
              <a:buChar char="•"/>
              <a:tabLst>
                <a:tab pos="241300" algn="l"/>
              </a:tabLst>
            </a:pPr>
            <a:r>
              <a:rPr sz="2800" dirty="0">
                <a:solidFill>
                  <a:srgbClr val="FF0000"/>
                </a:solidFill>
                <a:latin typeface="黑体" panose="02010609060101010101" charset="-122"/>
                <a:cs typeface="黑体" panose="02010609060101010101" charset="-122"/>
              </a:rPr>
              <a:t>安全、隐私和伦理</a:t>
            </a:r>
            <a:r>
              <a:rPr sz="2800" dirty="0">
                <a:latin typeface="黑体" panose="02010609060101010101" charset="-122"/>
                <a:cs typeface="黑体" panose="02010609060101010101" charset="-122"/>
              </a:rPr>
              <a:t>：安全、隐私和伦理覆盖了人工智能领域的</a:t>
            </a:r>
            <a:r>
              <a:rPr sz="2800" spc="-5" dirty="0">
                <a:latin typeface="黑体" panose="02010609060101010101" charset="-122"/>
                <a:cs typeface="黑体" panose="02010609060101010101" charset="-122"/>
              </a:rPr>
              <a:t>其 </a:t>
            </a:r>
            <a:r>
              <a:rPr sz="2800" dirty="0">
                <a:latin typeface="黑体" panose="02010609060101010101" charset="-122"/>
                <a:cs typeface="黑体" panose="02010609060101010101" charset="-122"/>
              </a:rPr>
              <a:t>他</a:t>
            </a:r>
            <a:r>
              <a:rPr sz="2800" spc="-5" dirty="0">
                <a:latin typeface="黑体" panose="02010609060101010101" charset="-122"/>
                <a:cs typeface="黑体" panose="02010609060101010101" charset="-122"/>
              </a:rPr>
              <a:t>四</a:t>
            </a:r>
            <a:r>
              <a:rPr sz="2800" spc="-50" dirty="0">
                <a:latin typeface="黑体" panose="02010609060101010101" charset="-122"/>
                <a:cs typeface="黑体" panose="02010609060101010101" charset="-122"/>
              </a:rPr>
              <a:t> </a:t>
            </a:r>
            <a:r>
              <a:rPr sz="2800" dirty="0">
                <a:latin typeface="黑体" panose="02010609060101010101" charset="-122"/>
                <a:cs typeface="黑体" panose="02010609060101010101" charset="-122"/>
              </a:rPr>
              <a:t>个主要角色，对每个角色都有重要的影响。同时，安全</a:t>
            </a:r>
            <a:r>
              <a:rPr sz="2800" spc="-5" dirty="0">
                <a:latin typeface="黑体" panose="02010609060101010101" charset="-122"/>
                <a:cs typeface="黑体" panose="02010609060101010101" charset="-122"/>
              </a:rPr>
              <a:t>、 </a:t>
            </a:r>
            <a:r>
              <a:rPr sz="2800" dirty="0">
                <a:latin typeface="黑体" panose="02010609060101010101" charset="-122"/>
                <a:cs typeface="黑体" panose="02010609060101010101" charset="-122"/>
              </a:rPr>
              <a:t>隐私和伦理处于管理角色的覆盖范围之内，与全部角色和活动</a:t>
            </a:r>
            <a:r>
              <a:rPr sz="2800" spc="-5" dirty="0">
                <a:latin typeface="黑体" panose="02010609060101010101" charset="-122"/>
                <a:cs typeface="黑体" panose="02010609060101010101" charset="-122"/>
              </a:rPr>
              <a:t>都 </a:t>
            </a:r>
            <a:r>
              <a:rPr sz="2800" dirty="0">
                <a:latin typeface="黑体" panose="02010609060101010101" charset="-122"/>
                <a:cs typeface="黑体" panose="02010609060101010101" charset="-122"/>
              </a:rPr>
              <a:t>建立了相关联</a:t>
            </a:r>
            <a:r>
              <a:rPr sz="2800" spc="-5" dirty="0">
                <a:latin typeface="黑体" panose="02010609060101010101" charset="-122"/>
                <a:cs typeface="黑体" panose="02010609060101010101" charset="-122"/>
              </a:rPr>
              <a:t>系</a:t>
            </a:r>
            <a:endParaRPr sz="2800">
              <a:latin typeface="黑体" panose="02010609060101010101" charset="-122"/>
              <a:cs typeface="黑体" panose="02010609060101010101" charset="-122"/>
            </a:endParaRPr>
          </a:p>
          <a:p>
            <a:pPr marL="241300" marR="5080" indent="-228600" algn="just">
              <a:lnSpc>
                <a:spcPts val="3020"/>
              </a:lnSpc>
              <a:spcBef>
                <a:spcPts val="1005"/>
              </a:spcBef>
              <a:buFont typeface="Arial" panose="020B0604020202020204"/>
              <a:buChar char="•"/>
              <a:tabLst>
                <a:tab pos="241300" algn="l"/>
              </a:tabLst>
            </a:pPr>
            <a:r>
              <a:rPr sz="2800" dirty="0">
                <a:solidFill>
                  <a:srgbClr val="FF0000"/>
                </a:solidFill>
                <a:latin typeface="黑体" panose="02010609060101010101" charset="-122"/>
                <a:cs typeface="黑体" panose="02010609060101010101" charset="-122"/>
              </a:rPr>
              <a:t>管理</a:t>
            </a:r>
            <a:r>
              <a:rPr sz="2800" dirty="0">
                <a:latin typeface="黑体" panose="02010609060101010101" charset="-122"/>
                <a:cs typeface="黑体" panose="02010609060101010101" charset="-122"/>
              </a:rPr>
              <a:t>：管理角色承担系统管理活动，包括软件调配、资源管理</a:t>
            </a:r>
            <a:r>
              <a:rPr sz="2800" spc="-5" dirty="0">
                <a:latin typeface="黑体" panose="02010609060101010101" charset="-122"/>
                <a:cs typeface="黑体" panose="02010609060101010101" charset="-122"/>
              </a:rPr>
              <a:t>等 </a:t>
            </a:r>
            <a:r>
              <a:rPr sz="2800" dirty="0">
                <a:latin typeface="黑体" panose="02010609060101010101" charset="-122"/>
                <a:cs typeface="黑体" panose="02010609060101010101" charset="-122"/>
              </a:rPr>
              <a:t>工作，管理的功能是监视各种资源的运行状况，应对出现的性</a:t>
            </a:r>
            <a:r>
              <a:rPr sz="2800" spc="-5" dirty="0">
                <a:latin typeface="黑体" panose="02010609060101010101" charset="-122"/>
                <a:cs typeface="黑体" panose="02010609060101010101" charset="-122"/>
              </a:rPr>
              <a:t>能 </a:t>
            </a:r>
            <a:r>
              <a:rPr sz="2800" dirty="0">
                <a:latin typeface="黑体" panose="02010609060101010101" charset="-122"/>
                <a:cs typeface="黑体" panose="02010609060101010101" charset="-122"/>
              </a:rPr>
              <a:t>或故障事件，使得各系统组件透明且可</a:t>
            </a:r>
            <a:r>
              <a:rPr sz="2800" spc="-5" dirty="0">
                <a:latin typeface="黑体" panose="02010609060101010101" charset="-122"/>
                <a:cs typeface="黑体" panose="02010609060101010101" charset="-122"/>
              </a:rPr>
              <a:t>观</a:t>
            </a:r>
            <a:endParaRPr sz="2800">
              <a:latin typeface="黑体" panose="02010609060101010101" charset="-122"/>
              <a:cs typeface="黑体" panose="02010609060101010101" charset="-122"/>
            </a:endParaRPr>
          </a:p>
          <a:p>
            <a:pPr marL="241300" marR="5080" indent="-228600" algn="just">
              <a:lnSpc>
                <a:spcPts val="3020"/>
              </a:lnSpc>
              <a:spcBef>
                <a:spcPts val="1000"/>
              </a:spcBef>
              <a:buFont typeface="Arial" panose="020B0604020202020204"/>
              <a:buChar char="•"/>
              <a:tabLst>
                <a:tab pos="241300" algn="l"/>
              </a:tabLst>
            </a:pPr>
            <a:r>
              <a:rPr sz="2800" dirty="0">
                <a:solidFill>
                  <a:srgbClr val="FF0000"/>
                </a:solidFill>
                <a:latin typeface="黑体" panose="02010609060101010101" charset="-122"/>
                <a:cs typeface="黑体" panose="02010609060101010101" charset="-122"/>
              </a:rPr>
              <a:t>智能产品及行业应用</a:t>
            </a:r>
            <a:r>
              <a:rPr sz="2800" dirty="0">
                <a:latin typeface="黑体" panose="02010609060101010101" charset="-122"/>
                <a:cs typeface="黑体" panose="02010609060101010101" charset="-122"/>
              </a:rPr>
              <a:t>：智能产品及行业应用指人工智能系统的</a:t>
            </a:r>
            <a:r>
              <a:rPr sz="2800" spc="-5" dirty="0">
                <a:latin typeface="黑体" panose="02010609060101010101" charset="-122"/>
                <a:cs typeface="黑体" panose="02010609060101010101" charset="-122"/>
              </a:rPr>
              <a:t>产 </a:t>
            </a:r>
            <a:r>
              <a:rPr sz="2800" dirty="0">
                <a:latin typeface="黑体" panose="02010609060101010101" charset="-122"/>
                <a:cs typeface="黑体" panose="02010609060101010101" charset="-122"/>
              </a:rPr>
              <a:t>品和应用，是对人工智能整体解决方案的封装，将智能信息决</a:t>
            </a:r>
            <a:r>
              <a:rPr sz="2800" spc="-5" dirty="0">
                <a:latin typeface="黑体" panose="02010609060101010101" charset="-122"/>
                <a:cs typeface="黑体" panose="02010609060101010101" charset="-122"/>
              </a:rPr>
              <a:t>策 </a:t>
            </a:r>
            <a:r>
              <a:rPr sz="2800" dirty="0">
                <a:latin typeface="黑体" panose="02010609060101010101" charset="-122"/>
                <a:cs typeface="黑体" panose="02010609060101010101" charset="-122"/>
              </a:rPr>
              <a:t>产品化，进而实现落地应</a:t>
            </a:r>
            <a:r>
              <a:rPr sz="2800" spc="-5" dirty="0">
                <a:latin typeface="黑体" panose="02010609060101010101" charset="-122"/>
                <a:cs typeface="黑体" panose="02010609060101010101" charset="-122"/>
              </a:rPr>
              <a:t>用</a:t>
            </a:r>
            <a:endParaRPr sz="2800">
              <a:latin typeface="黑体" panose="02010609060101010101" charset="-122"/>
              <a:cs typeface="黑体" panose="02010609060101010101"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p:nvPr/>
        </p:nvSpPr>
        <p:spPr>
          <a:xfrm>
            <a:off x="2783204" y="243205"/>
            <a:ext cx="6628765" cy="634365"/>
          </a:xfrm>
          <a:prstGeom prst="rect">
            <a:avLst/>
          </a:prstGeom>
        </p:spPr>
        <p:txBody>
          <a:bodyPr vert="horz" wrap="square" lIns="0" tIns="12065" rIns="0" bIns="0" rtlCol="0">
            <a:spAutoFit/>
          </a:bodyPr>
          <a:lstStyle/>
          <a:p>
            <a:pPr marL="12700">
              <a:lnSpc>
                <a:spcPct val="100000"/>
              </a:lnSpc>
              <a:spcBef>
                <a:spcPts val="95"/>
              </a:spcBef>
              <a:tabLst>
                <a:tab pos="2043430" algn="l"/>
              </a:tabLst>
            </a:pPr>
            <a:r>
              <a:rPr sz="4000" spc="-5" dirty="0">
                <a:latin typeface="黑体" panose="02010609060101010101" charset="-122"/>
                <a:cs typeface="黑体" panose="02010609060101010101" charset="-122"/>
              </a:rPr>
              <a:t>14.2.3	</a:t>
            </a:r>
            <a:r>
              <a:rPr sz="4000" dirty="0">
                <a:latin typeface="黑体" panose="02010609060101010101" charset="-122"/>
                <a:cs typeface="黑体" panose="02010609060101010101" charset="-122"/>
              </a:rPr>
              <a:t>人工智能的发展趋</a:t>
            </a:r>
            <a:r>
              <a:rPr sz="4000" spc="-5" dirty="0">
                <a:latin typeface="黑体" panose="02010609060101010101" charset="-122"/>
                <a:cs typeface="黑体" panose="02010609060101010101" charset="-122"/>
              </a:rPr>
              <a:t>势</a:t>
            </a:r>
            <a:endParaRPr sz="4000">
              <a:latin typeface="黑体" panose="02010609060101010101" charset="-122"/>
              <a:cs typeface="黑体" panose="02010609060101010101" charset="-122"/>
            </a:endParaRPr>
          </a:p>
        </p:txBody>
      </p:sp>
      <p:sp>
        <p:nvSpPr>
          <p:cNvPr id="3" name="object 3"/>
          <p:cNvSpPr txBox="1"/>
          <p:nvPr/>
        </p:nvSpPr>
        <p:spPr>
          <a:xfrm>
            <a:off x="918210" y="1103629"/>
            <a:ext cx="33782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黑体" panose="02010609060101010101" charset="-122"/>
                <a:cs typeface="黑体" panose="02010609060101010101" charset="-122"/>
              </a:rPr>
              <a:t>人工智能技术的发展历程</a:t>
            </a:r>
            <a:endParaRPr sz="2400">
              <a:latin typeface="黑体" panose="02010609060101010101" charset="-122"/>
              <a:cs typeface="黑体" panose="02010609060101010101" charset="-122"/>
            </a:endParaRPr>
          </a:p>
        </p:txBody>
      </p:sp>
      <p:sp>
        <p:nvSpPr>
          <p:cNvPr id="4" name="object 4"/>
          <p:cNvSpPr/>
          <p:nvPr/>
        </p:nvSpPr>
        <p:spPr>
          <a:xfrm>
            <a:off x="643127" y="1924811"/>
            <a:ext cx="9936480" cy="3529584"/>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91204" y="243205"/>
            <a:ext cx="5612765" cy="634365"/>
          </a:xfrm>
          <a:prstGeom prst="rect">
            <a:avLst/>
          </a:prstGeom>
        </p:spPr>
        <p:txBody>
          <a:bodyPr vert="horz" wrap="square" lIns="0" tIns="12065" rIns="0" bIns="0" rtlCol="0">
            <a:spAutoFit/>
          </a:bodyPr>
          <a:lstStyle/>
          <a:p>
            <a:pPr marL="12700">
              <a:lnSpc>
                <a:spcPct val="100000"/>
              </a:lnSpc>
              <a:spcBef>
                <a:spcPts val="95"/>
              </a:spcBef>
            </a:pPr>
            <a:r>
              <a:rPr sz="4000" dirty="0"/>
              <a:t>人工智能技术的应用领</a:t>
            </a:r>
            <a:r>
              <a:rPr sz="4000" spc="-5" dirty="0"/>
              <a:t>域</a:t>
            </a:r>
            <a:endParaRPr sz="4000"/>
          </a:p>
        </p:txBody>
      </p:sp>
      <p:graphicFrame>
        <p:nvGraphicFramePr>
          <p:cNvPr id="3" name="object 3"/>
          <p:cNvGraphicFramePr>
            <a:graphicFrameLocks noGrp="1"/>
          </p:cNvGraphicFramePr>
          <p:nvPr/>
        </p:nvGraphicFramePr>
        <p:xfrm>
          <a:off x="762000" y="1021080"/>
          <a:ext cx="10828020" cy="5608320"/>
        </p:xfrm>
        <a:graphic>
          <a:graphicData uri="http://schemas.openxmlformats.org/drawingml/2006/table">
            <a:tbl>
              <a:tblPr firstRow="1" bandRow="1">
                <a:tableStyleId>{2D5ABB26-0587-4C30-8999-92F81FD0307C}</a:tableStyleId>
              </a:tblPr>
              <a:tblGrid>
                <a:gridCol w="2505710"/>
                <a:gridCol w="3627120"/>
                <a:gridCol w="4695190"/>
              </a:tblGrid>
              <a:tr h="649641">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algn="ctr">
                        <a:lnSpc>
                          <a:spcPct val="100000"/>
                        </a:lnSpc>
                        <a:spcBef>
                          <a:spcPts val="0"/>
                        </a:spcBef>
                      </a:pPr>
                      <a:r>
                        <a:rPr sz="1600" dirty="0">
                          <a:latin typeface="黑体" panose="02010609060101010101" charset="-122"/>
                          <a:cs typeface="黑体" panose="02010609060101010101" charset="-122"/>
                        </a:rPr>
                        <a:t>技术类</a:t>
                      </a:r>
                      <a:r>
                        <a:rPr sz="1600" spc="-5" dirty="0">
                          <a:latin typeface="黑体" panose="02010609060101010101" charset="-122"/>
                          <a:cs typeface="黑体" panose="02010609060101010101" charset="-122"/>
                        </a:rPr>
                        <a:t>别</a:t>
                      </a:r>
                      <a:endParaRPr sz="1600">
                        <a:latin typeface="黑体" panose="02010609060101010101" charset="-122"/>
                        <a:cs typeface="黑体" panose="02010609060101010101" charset="-122"/>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algn="ctr">
                        <a:lnSpc>
                          <a:spcPct val="100000"/>
                        </a:lnSpc>
                        <a:spcBef>
                          <a:spcPts val="0"/>
                        </a:spcBef>
                      </a:pPr>
                      <a:r>
                        <a:rPr sz="1600" dirty="0">
                          <a:latin typeface="黑体" panose="02010609060101010101" charset="-122"/>
                          <a:cs typeface="黑体" panose="02010609060101010101" charset="-122"/>
                        </a:rPr>
                        <a:t>场景描</a:t>
                      </a:r>
                      <a:r>
                        <a:rPr sz="1600" spc="-5" dirty="0">
                          <a:latin typeface="黑体" panose="02010609060101010101" charset="-122"/>
                          <a:cs typeface="黑体" panose="02010609060101010101" charset="-122"/>
                        </a:rPr>
                        <a:t>述</a:t>
                      </a:r>
                      <a:endParaRPr sz="1600">
                        <a:latin typeface="黑体" panose="02010609060101010101" charset="-122"/>
                        <a:cs typeface="黑体" panose="02010609060101010101"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algn="ctr">
                        <a:lnSpc>
                          <a:spcPct val="100000"/>
                        </a:lnSpc>
                        <a:spcBef>
                          <a:spcPts val="0"/>
                        </a:spcBef>
                      </a:pPr>
                      <a:r>
                        <a:rPr sz="1600" dirty="0">
                          <a:latin typeface="黑体" panose="02010609060101010101" charset="-122"/>
                          <a:cs typeface="黑体" panose="02010609060101010101" charset="-122"/>
                        </a:rPr>
                        <a:t>应用领</a:t>
                      </a:r>
                      <a:r>
                        <a:rPr sz="1600" spc="-5" dirty="0">
                          <a:latin typeface="黑体" panose="02010609060101010101" charset="-122"/>
                          <a:cs typeface="黑体" panose="02010609060101010101" charset="-122"/>
                        </a:rPr>
                        <a:t>域</a:t>
                      </a:r>
                      <a:endParaRPr sz="1600">
                        <a:latin typeface="黑体" panose="02010609060101010101" charset="-122"/>
                        <a:cs typeface="黑体" panose="02010609060101010101"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solidFill>
                      <a:srgbClr val="CCCCCC"/>
                    </a:solidFill>
                  </a:tcPr>
                </a:tc>
              </a:tr>
              <a:tr h="649641">
                <a:tc rowSpan="3">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视频图像识</a:t>
                      </a:r>
                      <a:r>
                        <a:rPr sz="1600" spc="-5" dirty="0">
                          <a:latin typeface="宋体" panose="02010600030101010101" pitchFamily="2" charset="-122"/>
                          <a:cs typeface="宋体" panose="02010600030101010101" pitchFamily="2" charset="-122"/>
                        </a:rPr>
                        <a:t>别</a:t>
                      </a:r>
                      <a:endParaRPr sz="1600">
                        <a:latin typeface="宋体" panose="02010600030101010101" pitchFamily="2" charset="-122"/>
                        <a:cs typeface="宋体" panose="02010600030101010101" pitchFamily="2" charset="-122"/>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人脸识别、车牌识别、动作识别</a:t>
                      </a:r>
                      <a:r>
                        <a:rPr sz="1600" spc="-5" dirty="0">
                          <a:latin typeface="宋体" panose="02010600030101010101" pitchFamily="2" charset="-122"/>
                          <a:cs typeface="宋体" panose="02010600030101010101" pitchFamily="2" charset="-122"/>
                        </a:rPr>
                        <a:t>等</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主要用于安防和安保</a:t>
                      </a:r>
                      <a:r>
                        <a:rPr sz="1600" spc="-5" dirty="0">
                          <a:latin typeface="宋体" panose="02010600030101010101" pitchFamily="2" charset="-122"/>
                          <a:cs typeface="宋体" panose="02010600030101010101" pitchFamily="2" charset="-122"/>
                        </a:rPr>
                        <a:t>；</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49641">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发票识别、财财务报表识别</a:t>
                      </a:r>
                      <a:r>
                        <a:rPr sz="1600" spc="-5" dirty="0">
                          <a:latin typeface="宋体" panose="02010600030101010101" pitchFamily="2" charset="-122"/>
                          <a:cs typeface="宋体" panose="02010600030101010101" pitchFamily="2" charset="-122"/>
                        </a:rPr>
                        <a:t>等</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主要用于影像数据结构</a:t>
                      </a:r>
                      <a:r>
                        <a:rPr sz="1600" spc="-5" dirty="0">
                          <a:latin typeface="宋体" panose="02010600030101010101" pitchFamily="2" charset="-122"/>
                          <a:cs typeface="宋体" panose="02010600030101010101" pitchFamily="2" charset="-122"/>
                        </a:rPr>
                        <a:t>化</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61898">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医疗影像分</a:t>
                      </a:r>
                      <a:r>
                        <a:rPr sz="1600" spc="-5" dirty="0">
                          <a:latin typeface="宋体" panose="02010600030101010101" pitchFamily="2" charset="-122"/>
                          <a:cs typeface="宋体" panose="02010600030101010101" pitchFamily="2" charset="-122"/>
                        </a:rPr>
                        <a:t>析</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辅助诊</a:t>
                      </a:r>
                      <a:r>
                        <a:rPr sz="1600" spc="-5" dirty="0">
                          <a:latin typeface="宋体" panose="02010600030101010101" pitchFamily="2" charset="-122"/>
                          <a:cs typeface="宋体" panose="02010600030101010101" pitchFamily="2" charset="-122"/>
                        </a:rPr>
                        <a:t>断</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49641">
                <a:tc rowSpan="3">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自然语言理</a:t>
                      </a:r>
                      <a:r>
                        <a:rPr sz="1600" spc="-5" dirty="0">
                          <a:latin typeface="宋体" panose="02010600030101010101" pitchFamily="2" charset="-122"/>
                          <a:cs typeface="宋体" panose="02010600030101010101" pitchFamily="2" charset="-122"/>
                        </a:rPr>
                        <a:t>解</a:t>
                      </a:r>
                      <a:endParaRPr sz="1600">
                        <a:latin typeface="宋体" panose="02010600030101010101" pitchFamily="2" charset="-122"/>
                        <a:cs typeface="宋体" panose="02010600030101010101" pitchFamily="2" charset="-122"/>
                      </a:endParaRPr>
                    </a:p>
                  </a:txBody>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與情分析、智能投</a:t>
                      </a:r>
                      <a:r>
                        <a:rPr sz="1600" spc="-5" dirty="0">
                          <a:latin typeface="宋体" panose="02010600030101010101" pitchFamily="2" charset="-122"/>
                          <a:cs typeface="宋体" panose="02010600030101010101" pitchFamily="2" charset="-122"/>
                        </a:rPr>
                        <a:t>研</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预则性分析、风险分</a:t>
                      </a:r>
                      <a:r>
                        <a:rPr sz="1600" spc="-5" dirty="0">
                          <a:latin typeface="宋体" panose="02010600030101010101" pitchFamily="2" charset="-122"/>
                          <a:cs typeface="宋体" panose="02010600030101010101" pitchFamily="2" charset="-122"/>
                        </a:rPr>
                        <a:t>析</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49641">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聊天机器人、智能客</a:t>
                      </a:r>
                      <a:r>
                        <a:rPr sz="1600" spc="-5" dirty="0">
                          <a:latin typeface="宋体" panose="02010600030101010101" pitchFamily="2" charset="-122"/>
                          <a:cs typeface="宋体" panose="02010600030101010101" pitchFamily="2" charset="-122"/>
                        </a:rPr>
                        <a:t>服</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自动化部分简单的客服应</a:t>
                      </a:r>
                      <a:r>
                        <a:rPr sz="1600" spc="-5" dirty="0">
                          <a:latin typeface="宋体" panose="02010600030101010101" pitchFamily="2" charset="-122"/>
                          <a:cs typeface="宋体" panose="02010600030101010101" pitchFamily="2" charset="-122"/>
                        </a:rPr>
                        <a:t>答</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661898">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文本数据结构</a:t>
                      </a:r>
                      <a:r>
                        <a:rPr sz="1600" spc="-5" dirty="0">
                          <a:latin typeface="宋体" panose="02010600030101010101" pitchFamily="2" charset="-122"/>
                          <a:cs typeface="宋体" panose="02010600030101010101" pitchFamily="2" charset="-122"/>
                        </a:rPr>
                        <a:t>化</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dirty="0">
                        <a:latin typeface="Times New Roman" panose="02020603050405020304"/>
                        <a:cs typeface="Times New Roman" panose="02020603050405020304"/>
                      </a:endParaRPr>
                    </a:p>
                    <a:p>
                      <a:pPr>
                        <a:lnSpc>
                          <a:spcPct val="100000"/>
                        </a:lnSpc>
                        <a:spcBef>
                          <a:spcPts val="0"/>
                        </a:spcBef>
                      </a:pPr>
                      <a:endParaRPr sz="1600" dirty="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自动化校对，减少人工审</a:t>
                      </a:r>
                      <a:r>
                        <a:rPr sz="1600" spc="-5" dirty="0">
                          <a:latin typeface="宋体" panose="02010600030101010101" pitchFamily="2" charset="-122"/>
                          <a:cs typeface="宋体" panose="02010600030101010101" pitchFamily="2" charset="-122"/>
                        </a:rPr>
                        <a:t>核</a:t>
                      </a:r>
                      <a:endParaRPr sz="1600" dirty="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6939" y="594360"/>
            <a:ext cx="1678305" cy="697230"/>
          </a:xfrm>
          <a:prstGeom prst="rect">
            <a:avLst/>
          </a:prstGeom>
        </p:spPr>
        <p:txBody>
          <a:bodyPr vert="horz" wrap="square" lIns="0" tIns="13335" rIns="0" bIns="0" rtlCol="0">
            <a:spAutoFit/>
          </a:bodyPr>
          <a:lstStyle/>
          <a:p>
            <a:pPr marL="12700">
              <a:lnSpc>
                <a:spcPct val="100000"/>
              </a:lnSpc>
              <a:spcBef>
                <a:spcPts val="105"/>
              </a:spcBef>
            </a:pPr>
            <a:r>
              <a:rPr b="0" spc="-5" dirty="0">
                <a:latin typeface="Calibri Light" panose="020F0302020204030204"/>
                <a:cs typeface="Calibri Light" panose="020F0302020204030204"/>
              </a:rPr>
              <a:t>Outlin</a:t>
            </a:r>
            <a:r>
              <a:rPr b="0" dirty="0">
                <a:latin typeface="Calibri Light" panose="020F0302020204030204"/>
                <a:cs typeface="Calibri Light" panose="020F0302020204030204"/>
              </a:rPr>
              <a:t>e</a:t>
            </a:r>
            <a:endParaRPr b="0" dirty="0">
              <a:latin typeface="Calibri Light" panose="020F0302020204030204"/>
              <a:cs typeface="Calibri Light" panose="020F0302020204030204"/>
            </a:endParaRPr>
          </a:p>
        </p:txBody>
      </p:sp>
      <p:sp>
        <p:nvSpPr>
          <p:cNvPr id="3" name="object 3"/>
          <p:cNvSpPr txBox="1"/>
          <p:nvPr/>
        </p:nvSpPr>
        <p:spPr>
          <a:xfrm>
            <a:off x="994410" y="1871345"/>
            <a:ext cx="9476740" cy="2464435"/>
          </a:xfrm>
          <a:prstGeom prst="rect">
            <a:avLst/>
          </a:prstGeom>
        </p:spPr>
        <p:txBody>
          <a:bodyPr vert="horz" wrap="square" lIns="0" tIns="252095" rIns="0" bIns="0" rtlCol="0">
            <a:spAutoFit/>
          </a:bodyPr>
          <a:lstStyle/>
          <a:p>
            <a:pPr marL="50800">
              <a:lnSpc>
                <a:spcPct val="100000"/>
              </a:lnSpc>
              <a:spcBef>
                <a:spcPts val="1985"/>
              </a:spcBef>
              <a:buFont typeface="Arial" panose="020B0604020202020204"/>
              <a:buChar char="•"/>
              <a:tabLst>
                <a:tab pos="279400" algn="l"/>
                <a:tab pos="1550035" algn="l"/>
              </a:tabLst>
            </a:pPr>
            <a:r>
              <a:rPr sz="3750" spc="-10" dirty="0">
                <a:latin typeface="Calibri" panose="020F0502020204030204"/>
                <a:cs typeface="Calibri" panose="020F0502020204030204"/>
                <a:hlinkClick r:id="rId1" tooltip="" action="ppaction://hlinksldjump"/>
              </a:rPr>
              <a:t>14.1	</a:t>
            </a:r>
            <a:r>
              <a:rPr sz="3750" spc="-10" dirty="0">
                <a:latin typeface="宋体" panose="02010600030101010101" pitchFamily="2" charset="-122"/>
                <a:cs typeface="宋体" panose="02010600030101010101" pitchFamily="2" charset="-122"/>
                <a:hlinkClick r:id="rId1" tooltip="" action="ppaction://hlinksldjump"/>
              </a:rPr>
              <a:t>初识大数</a:t>
            </a:r>
            <a:r>
              <a:rPr sz="3750" spc="-5" dirty="0">
                <a:latin typeface="宋体" panose="02010600030101010101" pitchFamily="2" charset="-122"/>
                <a:cs typeface="宋体" panose="02010600030101010101" pitchFamily="2" charset="-122"/>
                <a:hlinkClick r:id="rId1" tooltip="" action="ppaction://hlinksldjump"/>
              </a:rPr>
              <a:t>据</a:t>
            </a:r>
            <a:endParaRPr sz="3750">
              <a:latin typeface="宋体" panose="02010600030101010101" pitchFamily="2" charset="-122"/>
              <a:cs typeface="宋体" panose="02010600030101010101" pitchFamily="2" charset="-122"/>
            </a:endParaRPr>
          </a:p>
          <a:p>
            <a:pPr marL="50800">
              <a:lnSpc>
                <a:spcPct val="100000"/>
              </a:lnSpc>
              <a:spcBef>
                <a:spcPts val="1885"/>
              </a:spcBef>
              <a:buFont typeface="Arial" panose="020B0604020202020204"/>
              <a:buChar char="•"/>
              <a:tabLst>
                <a:tab pos="279400" algn="l"/>
                <a:tab pos="1335405" algn="l"/>
              </a:tabLst>
            </a:pPr>
            <a:r>
              <a:rPr sz="3750" spc="-10" dirty="0">
                <a:latin typeface="Calibri" panose="020F0502020204030204"/>
                <a:cs typeface="Calibri" panose="020F0502020204030204"/>
                <a:hlinkClick r:id="rId2" tooltip="" action="ppaction://hlinksldjump"/>
              </a:rPr>
              <a:t>14.2	</a:t>
            </a:r>
            <a:r>
              <a:rPr sz="3750" spc="-10" dirty="0">
                <a:latin typeface="宋体" panose="02010600030101010101" pitchFamily="2" charset="-122"/>
                <a:cs typeface="宋体" panose="02010600030101010101" pitchFamily="2" charset="-122"/>
                <a:hlinkClick r:id="rId2" tooltip="" action="ppaction://hlinksldjump"/>
              </a:rPr>
              <a:t>初识人工智</a:t>
            </a:r>
            <a:r>
              <a:rPr sz="3750" spc="-5" dirty="0">
                <a:latin typeface="宋体" panose="02010600030101010101" pitchFamily="2" charset="-122"/>
                <a:cs typeface="宋体" panose="02010600030101010101" pitchFamily="2" charset="-122"/>
                <a:hlinkClick r:id="rId2" tooltip="" action="ppaction://hlinksldjump"/>
              </a:rPr>
              <a:t>能</a:t>
            </a:r>
            <a:endParaRPr sz="3750">
              <a:latin typeface="宋体" panose="02010600030101010101" pitchFamily="2" charset="-122"/>
              <a:cs typeface="宋体" panose="02010600030101010101" pitchFamily="2" charset="-122"/>
            </a:endParaRPr>
          </a:p>
          <a:p>
            <a:pPr marL="50800">
              <a:lnSpc>
                <a:spcPct val="100000"/>
              </a:lnSpc>
              <a:spcBef>
                <a:spcPts val="1930"/>
              </a:spcBef>
              <a:buSzPct val="97000"/>
              <a:buFont typeface="Arial" panose="020B0604020202020204"/>
              <a:buChar char="•"/>
              <a:tabLst>
                <a:tab pos="217170" algn="l"/>
              </a:tabLst>
            </a:pPr>
            <a:r>
              <a:rPr sz="3700" spc="5" dirty="0">
                <a:latin typeface="Calibri" panose="020F0502020204030204"/>
                <a:cs typeface="Calibri" panose="020F0502020204030204"/>
                <a:hlinkClick r:id="rId3" tooltip="" action="ppaction://hlinksldjump"/>
              </a:rPr>
              <a:t>14.3</a:t>
            </a:r>
            <a:r>
              <a:rPr sz="3700" spc="-40" dirty="0">
                <a:latin typeface="Calibri" panose="020F0502020204030204"/>
                <a:cs typeface="Calibri" panose="020F0502020204030204"/>
                <a:hlinkClick r:id="rId3" tooltip="" action="ppaction://hlinksldjump"/>
              </a:rPr>
              <a:t> </a:t>
            </a:r>
            <a:r>
              <a:rPr sz="3700" spc="30" dirty="0">
                <a:latin typeface="宋体" panose="02010600030101010101" pitchFamily="2" charset="-122"/>
                <a:cs typeface="宋体" panose="02010600030101010101" pitchFamily="2" charset="-122"/>
                <a:hlinkClick r:id="rId3" tooltip="" action="ppaction://hlinksldjump"/>
              </a:rPr>
              <a:t>云计算、大数据与人工智能</a:t>
            </a:r>
            <a:r>
              <a:rPr sz="3700" spc="-1215" dirty="0">
                <a:latin typeface="宋体" panose="02010600030101010101" pitchFamily="2" charset="-122"/>
                <a:cs typeface="宋体" panose="02010600030101010101" pitchFamily="2" charset="-122"/>
                <a:hlinkClick r:id="rId3" tooltip="" action="ppaction://hlinksldjump"/>
              </a:rPr>
              <a:t>的</a:t>
            </a:r>
            <a:r>
              <a:rPr lang="zh-CN" sz="3700" spc="-1215" dirty="0">
                <a:latin typeface="宋体" panose="02010600030101010101" pitchFamily="2" charset="-122"/>
                <a:cs typeface="宋体" panose="02010600030101010101" pitchFamily="2" charset="-122"/>
                <a:hlinkClick r:id="rId3" tooltip="" action="ppaction://hlinksldjump"/>
              </a:rPr>
              <a:t>关系</a:t>
            </a:r>
            <a:endParaRPr lang="zh-CN" sz="3700" spc="-1215" baseline="-15000" dirty="0">
              <a:latin typeface="宋体" panose="02010600030101010101" pitchFamily="2" charset="-122"/>
              <a:cs typeface="宋体" panose="02010600030101010101" pitchFamily="2" charset="-122"/>
              <a:hlinkClick r:id="rId3" tooltip="" action="ppaction://hlinksldjump"/>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91204" y="243205"/>
            <a:ext cx="5612765" cy="634365"/>
          </a:xfrm>
          <a:prstGeom prst="rect">
            <a:avLst/>
          </a:prstGeom>
        </p:spPr>
        <p:txBody>
          <a:bodyPr vert="horz" wrap="square" lIns="0" tIns="12065" rIns="0" bIns="0" rtlCol="0">
            <a:spAutoFit/>
          </a:bodyPr>
          <a:lstStyle/>
          <a:p>
            <a:pPr marL="12700">
              <a:lnSpc>
                <a:spcPct val="100000"/>
              </a:lnSpc>
              <a:spcBef>
                <a:spcPts val="95"/>
              </a:spcBef>
            </a:pPr>
            <a:r>
              <a:rPr sz="4000" dirty="0"/>
              <a:t>人工智能技术的应用领</a:t>
            </a:r>
            <a:r>
              <a:rPr sz="4000" spc="-5" dirty="0"/>
              <a:t>域</a:t>
            </a:r>
            <a:endParaRPr sz="4000"/>
          </a:p>
        </p:txBody>
      </p:sp>
      <p:graphicFrame>
        <p:nvGraphicFramePr>
          <p:cNvPr id="3" name="object 3"/>
          <p:cNvGraphicFramePr>
            <a:graphicFrameLocks noGrp="1"/>
          </p:cNvGraphicFramePr>
          <p:nvPr/>
        </p:nvGraphicFramePr>
        <p:xfrm>
          <a:off x="735330" y="1143000"/>
          <a:ext cx="10511790" cy="5608320"/>
        </p:xfrm>
        <a:graphic>
          <a:graphicData uri="http://schemas.openxmlformats.org/drawingml/2006/table">
            <a:tbl>
              <a:tblPr firstRow="1" bandRow="1">
                <a:tableStyleId>{2D5ABB26-0587-4C30-8999-92F81FD0307C}</a:tableStyleId>
              </a:tblPr>
              <a:tblGrid>
                <a:gridCol w="2432050"/>
                <a:gridCol w="3521075"/>
                <a:gridCol w="4558665"/>
              </a:tblGrid>
              <a:tr h="422564">
                <a:tc>
                  <a:txBody>
                    <a:bodyPr/>
                    <a:lstStyle/>
                    <a:p>
                      <a:pPr algn="ctr">
                        <a:lnSpc>
                          <a:spcPct val="100000"/>
                        </a:lnSpc>
                        <a:spcBef>
                          <a:spcPts val="0"/>
                        </a:spcBef>
                      </a:pPr>
                      <a:endParaRPr sz="1600">
                        <a:latin typeface="Times New Roman" panose="02020603050405020304"/>
                        <a:cs typeface="Times New Roman" panose="02020603050405020304"/>
                      </a:endParaRPr>
                    </a:p>
                    <a:p>
                      <a:pPr algn="ctr">
                        <a:lnSpc>
                          <a:spcPct val="100000"/>
                        </a:lnSpc>
                        <a:spcBef>
                          <a:spcPts val="0"/>
                        </a:spcBef>
                      </a:pPr>
                      <a:r>
                        <a:rPr sz="1600" dirty="0">
                          <a:latin typeface="黑体" panose="02010609060101010101" charset="-122"/>
                          <a:cs typeface="黑体" panose="02010609060101010101" charset="-122"/>
                        </a:rPr>
                        <a:t>技术类</a:t>
                      </a:r>
                      <a:r>
                        <a:rPr sz="1600" spc="-5" dirty="0">
                          <a:latin typeface="黑体" panose="02010609060101010101" charset="-122"/>
                          <a:cs typeface="黑体" panose="02010609060101010101" charset="-122"/>
                        </a:rPr>
                        <a:t>别</a:t>
                      </a:r>
                      <a:endParaRPr sz="1600">
                        <a:latin typeface="黑体" panose="02010609060101010101" charset="-122"/>
                        <a:cs typeface="黑体" panose="02010609060101010101" charset="-122"/>
                      </a:endParaRPr>
                    </a:p>
                  </a:txBody>
                  <a:tcPr marL="0" marR="0" marT="0" marB="0" anchor="ctr" anchorCtr="0">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nSpc>
                          <a:spcPct val="100000"/>
                        </a:lnSpc>
                        <a:spcBef>
                          <a:spcPts val="0"/>
                        </a:spcBef>
                      </a:pPr>
                      <a:endParaRPr sz="1600">
                        <a:latin typeface="Times New Roman" panose="02020603050405020304"/>
                        <a:cs typeface="Times New Roman" panose="02020603050405020304"/>
                      </a:endParaRPr>
                    </a:p>
                    <a:p>
                      <a:pPr algn="ctr">
                        <a:lnSpc>
                          <a:spcPct val="100000"/>
                        </a:lnSpc>
                        <a:spcBef>
                          <a:spcPts val="0"/>
                        </a:spcBef>
                      </a:pPr>
                      <a:r>
                        <a:rPr sz="1600" dirty="0">
                          <a:latin typeface="黑体" panose="02010609060101010101" charset="-122"/>
                          <a:cs typeface="黑体" panose="02010609060101010101" charset="-122"/>
                        </a:rPr>
                        <a:t>场景描</a:t>
                      </a:r>
                      <a:r>
                        <a:rPr sz="1600" spc="-5" dirty="0">
                          <a:latin typeface="黑体" panose="02010609060101010101" charset="-122"/>
                          <a:cs typeface="黑体" panose="02010609060101010101" charset="-122"/>
                        </a:rPr>
                        <a:t>述</a:t>
                      </a:r>
                      <a:endParaRPr sz="1600">
                        <a:latin typeface="黑体" panose="02010609060101010101" charset="-122"/>
                        <a:cs typeface="黑体" panose="02010609060101010101"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solidFill>
                      <a:srgbClr val="CCCCCC"/>
                    </a:solidFill>
                  </a:tcPr>
                </a:tc>
                <a:tc>
                  <a:txBody>
                    <a:bodyPr/>
                    <a:lstStyle/>
                    <a:p>
                      <a:pPr>
                        <a:lnSpc>
                          <a:spcPct val="100000"/>
                        </a:lnSpc>
                        <a:spcBef>
                          <a:spcPts val="0"/>
                        </a:spcBef>
                      </a:pPr>
                      <a:endParaRPr sz="1600">
                        <a:latin typeface="Times New Roman" panose="02020603050405020304"/>
                        <a:cs typeface="Times New Roman" panose="02020603050405020304"/>
                      </a:endParaRPr>
                    </a:p>
                    <a:p>
                      <a:pPr algn="ctr">
                        <a:lnSpc>
                          <a:spcPct val="100000"/>
                        </a:lnSpc>
                        <a:spcBef>
                          <a:spcPts val="0"/>
                        </a:spcBef>
                      </a:pPr>
                      <a:r>
                        <a:rPr sz="1600" dirty="0">
                          <a:latin typeface="黑体" panose="02010609060101010101" charset="-122"/>
                          <a:cs typeface="黑体" panose="02010609060101010101" charset="-122"/>
                        </a:rPr>
                        <a:t>应用领</a:t>
                      </a:r>
                      <a:r>
                        <a:rPr sz="1600" spc="-5" dirty="0">
                          <a:latin typeface="黑体" panose="02010609060101010101" charset="-122"/>
                          <a:cs typeface="黑体" panose="02010609060101010101" charset="-122"/>
                        </a:rPr>
                        <a:t>域</a:t>
                      </a:r>
                      <a:endParaRPr sz="1600">
                        <a:latin typeface="黑体" panose="02010609060101010101" charset="-122"/>
                        <a:cs typeface="黑体" panose="02010609060101010101"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solidFill>
                      <a:srgbClr val="CCCCCC"/>
                    </a:solidFill>
                  </a:tcPr>
                </a:tc>
              </a:tr>
              <a:tr h="422564">
                <a:tc rowSpan="2">
                  <a:txBody>
                    <a:bodyPr/>
                    <a:lstStyle/>
                    <a:p>
                      <a:pPr algn="ctr">
                        <a:lnSpc>
                          <a:spcPct val="100000"/>
                        </a:lnSpc>
                        <a:spcBef>
                          <a:spcPts val="0"/>
                        </a:spcBef>
                      </a:pPr>
                      <a:endParaRPr sz="1600">
                        <a:latin typeface="Times New Roman" panose="02020603050405020304"/>
                        <a:cs typeface="Times New Roman" panose="02020603050405020304"/>
                      </a:endParaRPr>
                    </a:p>
                    <a:p>
                      <a:pPr algn="ctr">
                        <a:lnSpc>
                          <a:spcPct val="100000"/>
                        </a:lnSpc>
                        <a:spcBef>
                          <a:spcPts val="0"/>
                        </a:spcBef>
                      </a:pPr>
                      <a:r>
                        <a:rPr sz="1600" dirty="0">
                          <a:latin typeface="宋体" panose="02010600030101010101" pitchFamily="2" charset="-122"/>
                          <a:cs typeface="宋体" panose="02010600030101010101" pitchFamily="2" charset="-122"/>
                        </a:rPr>
                        <a:t>语音处</a:t>
                      </a:r>
                      <a:r>
                        <a:rPr sz="1600" spc="-5" dirty="0">
                          <a:latin typeface="宋体" panose="02010600030101010101" pitchFamily="2" charset="-122"/>
                          <a:cs typeface="宋体" panose="02010600030101010101" pitchFamily="2" charset="-122"/>
                        </a:rPr>
                        <a:t>理</a:t>
                      </a:r>
                      <a:endParaRPr sz="1600">
                        <a:latin typeface="宋体" panose="02010600030101010101" pitchFamily="2" charset="-122"/>
                        <a:cs typeface="宋体" panose="02010600030101010101" pitchFamily="2" charset="-122"/>
                      </a:endParaRPr>
                    </a:p>
                  </a:txBody>
                  <a:tcPr marL="0" marR="0" marT="0" marB="0" anchor="ctr" anchorCtr="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机器翻</a:t>
                      </a:r>
                      <a:r>
                        <a:rPr sz="1600" spc="-5" dirty="0">
                          <a:latin typeface="宋体" panose="02010600030101010101" pitchFamily="2" charset="-122"/>
                          <a:cs typeface="宋体" panose="02010600030101010101" pitchFamily="2" charset="-122"/>
                        </a:rPr>
                        <a:t>译</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spc="-5" dirty="0">
                          <a:latin typeface="宋体" panose="02010600030101010101" pitchFamily="2" charset="-122"/>
                          <a:cs typeface="宋体" panose="02010600030101010101" pitchFamily="2" charset="-122"/>
                        </a:rPr>
                        <a:t>......</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语文</a:t>
                      </a:r>
                      <a:r>
                        <a:rPr sz="1600" spc="-5" dirty="0">
                          <a:latin typeface="宋体" panose="02010600030101010101" pitchFamily="2" charset="-122"/>
                          <a:cs typeface="宋体" panose="02010600030101010101" pitchFamily="2" charset="-122"/>
                        </a:rPr>
                        <a:t>-</a:t>
                      </a:r>
                      <a:r>
                        <a:rPr sz="1600" dirty="0">
                          <a:latin typeface="宋体" panose="02010600030101010101" pitchFamily="2" charset="-122"/>
                          <a:cs typeface="宋体" panose="02010600030101010101" pitchFamily="2" charset="-122"/>
                        </a:rPr>
                        <a:t>文本转</a:t>
                      </a:r>
                      <a:r>
                        <a:rPr sz="1600" spc="-5" dirty="0">
                          <a:latin typeface="宋体" panose="02010600030101010101" pitchFamily="2" charset="-122"/>
                          <a:cs typeface="宋体" panose="02010600030101010101" pitchFamily="2" charset="-122"/>
                        </a:rPr>
                        <a:t>换</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呼叫中心客户问题分</a:t>
                      </a:r>
                      <a:r>
                        <a:rPr sz="1600" spc="-5" dirty="0">
                          <a:latin typeface="宋体" panose="02010600030101010101" pitchFamily="2" charset="-122"/>
                          <a:cs typeface="宋体" panose="02010600030101010101" pitchFamily="2" charset="-122"/>
                        </a:rPr>
                        <a:t>析</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rowSpan="7">
                  <a:txBody>
                    <a:bodyPr/>
                    <a:lstStyle/>
                    <a:p>
                      <a:pPr algn="ctr">
                        <a:lnSpc>
                          <a:spcPct val="100000"/>
                        </a:lnSpc>
                        <a:spcBef>
                          <a:spcPts val="0"/>
                        </a:spcBef>
                      </a:pPr>
                      <a:r>
                        <a:rPr sz="1600" dirty="0">
                          <a:latin typeface="宋体" panose="02010600030101010101" pitchFamily="2" charset="-122"/>
                          <a:cs typeface="宋体" panose="02010600030101010101" pitchFamily="2" charset="-122"/>
                        </a:rPr>
                        <a:t>机器学习和深度学</a:t>
                      </a:r>
                      <a:r>
                        <a:rPr sz="1600" spc="-5" dirty="0">
                          <a:latin typeface="宋体" panose="02010600030101010101" pitchFamily="2" charset="-122"/>
                          <a:cs typeface="宋体" panose="02010600030101010101" pitchFamily="2" charset="-122"/>
                        </a:rPr>
                        <a:t>习</a:t>
                      </a:r>
                      <a:endParaRPr sz="1600">
                        <a:latin typeface="宋体" panose="02010600030101010101" pitchFamily="2" charset="-122"/>
                        <a:cs typeface="宋体" panose="02010600030101010101" pitchFamily="2" charset="-122"/>
                      </a:endParaRPr>
                    </a:p>
                  </a:txBody>
                  <a:tcPr marL="0" marR="0" marT="0" marB="0" anchor="ctr" anchorCtr="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精准营</a:t>
                      </a:r>
                      <a:r>
                        <a:rPr sz="1600" spc="-5" dirty="0">
                          <a:latin typeface="宋体" panose="02010600030101010101" pitchFamily="2" charset="-122"/>
                          <a:cs typeface="宋体" panose="02010600030101010101" pitchFamily="2" charset="-122"/>
                        </a:rPr>
                        <a:t>销</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精准广告，交叉销</a:t>
                      </a:r>
                      <a:r>
                        <a:rPr sz="1600" spc="-5" dirty="0">
                          <a:latin typeface="宋体" panose="02010600030101010101" pitchFamily="2" charset="-122"/>
                          <a:cs typeface="宋体" panose="02010600030101010101" pitchFamily="2" charset="-122"/>
                        </a:rPr>
                        <a:t>售</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spc="-5" dirty="0">
                          <a:latin typeface="宋体" panose="02010600030101010101" pitchFamily="2" charset="-122"/>
                          <a:cs typeface="宋体" panose="02010600030101010101" pitchFamily="2" charset="-122"/>
                        </a:rPr>
                        <a:t>A－CRM</a:t>
                      </a:r>
                      <a:r>
                        <a:rPr sz="1600" dirty="0">
                          <a:latin typeface="宋体" panose="02010600030101010101" pitchFamily="2" charset="-122"/>
                          <a:cs typeface="宋体" panose="02010600030101010101" pitchFamily="2" charset="-122"/>
                        </a:rPr>
                        <a:t>客户全生命周期管</a:t>
                      </a:r>
                      <a:r>
                        <a:rPr sz="1600" spc="-5" dirty="0">
                          <a:latin typeface="宋体" panose="02010600030101010101" pitchFamily="2" charset="-122"/>
                          <a:cs typeface="宋体" panose="02010600030101010101" pitchFamily="2" charset="-122"/>
                        </a:rPr>
                        <a:t>理</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提升客户体验，留住高净值客户，获取新客</a:t>
                      </a:r>
                      <a:r>
                        <a:rPr sz="1600" spc="-5" dirty="0">
                          <a:latin typeface="宋体" panose="02010600030101010101" pitchFamily="2" charset="-122"/>
                          <a:cs typeface="宋体" panose="02010600030101010101" pitchFamily="2" charset="-122"/>
                        </a:rPr>
                        <a:t>户</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市场</a:t>
                      </a:r>
                      <a:r>
                        <a:rPr sz="1600" spc="-5" dirty="0">
                          <a:latin typeface="宋体" panose="02010600030101010101" pitchFamily="2" charset="-122"/>
                          <a:cs typeface="宋体" panose="02010600030101010101" pitchFamily="2" charset="-122"/>
                        </a:rPr>
                        <a:t>/</a:t>
                      </a:r>
                      <a:r>
                        <a:rPr sz="1600" dirty="0">
                          <a:latin typeface="宋体" panose="02010600030101010101" pitchFamily="2" charset="-122"/>
                          <a:cs typeface="宋体" panose="02010600030101010101" pitchFamily="2" charset="-122"/>
                        </a:rPr>
                        <a:t>需求预</a:t>
                      </a:r>
                      <a:r>
                        <a:rPr sz="1600" spc="-5" dirty="0">
                          <a:latin typeface="宋体" panose="02010600030101010101" pitchFamily="2" charset="-122"/>
                          <a:cs typeface="宋体" panose="02010600030101010101" pitchFamily="2" charset="-122"/>
                        </a:rPr>
                        <a:t>测</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预测销量、库存</a:t>
                      </a:r>
                      <a:r>
                        <a:rPr sz="1600" spc="-5" dirty="0">
                          <a:latin typeface="宋体" panose="02010600030101010101" pitchFamily="2" charset="-122"/>
                          <a:cs typeface="宋体" panose="02010600030101010101" pitchFamily="2" charset="-122"/>
                        </a:rPr>
                        <a:t>等</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反欺诈</a:t>
                      </a:r>
                      <a:r>
                        <a:rPr sz="1600" spc="-5" dirty="0">
                          <a:latin typeface="宋体" panose="02010600030101010101" pitchFamily="2" charset="-122"/>
                          <a:cs typeface="宋体" panose="02010600030101010101" pitchFamily="2" charset="-122"/>
                        </a:rPr>
                        <a:t>/</a:t>
                      </a:r>
                      <a:r>
                        <a:rPr sz="1600" dirty="0">
                          <a:latin typeface="宋体" panose="02010600030101010101" pitchFamily="2" charset="-122"/>
                          <a:cs typeface="宋体" panose="02010600030101010101" pitchFamily="2" charset="-122"/>
                        </a:rPr>
                        <a:t>实时风险分</a:t>
                      </a:r>
                      <a:r>
                        <a:rPr sz="1600" spc="-5" dirty="0">
                          <a:latin typeface="宋体" panose="02010600030101010101" pitchFamily="2" charset="-122"/>
                          <a:cs typeface="宋体" panose="02010600030101010101" pitchFamily="2" charset="-122"/>
                        </a:rPr>
                        <a:t>析</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交易风险、经营风险分</a:t>
                      </a:r>
                      <a:r>
                        <a:rPr sz="1600" spc="-5" dirty="0">
                          <a:latin typeface="宋体" panose="02010600030101010101" pitchFamily="2" charset="-122"/>
                          <a:cs typeface="宋体" panose="02010600030101010101" pitchFamily="2" charset="-122"/>
                        </a:rPr>
                        <a:t>析</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智能投</a:t>
                      </a:r>
                      <a:r>
                        <a:rPr sz="1600" spc="-5" dirty="0">
                          <a:latin typeface="宋体" panose="02010600030101010101" pitchFamily="2" charset="-122"/>
                          <a:cs typeface="宋体" panose="02010600030101010101" pitchFamily="2" charset="-122"/>
                        </a:rPr>
                        <a:t>顾</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根据宏观经济指标、各类事件信息做出预</a:t>
                      </a:r>
                      <a:r>
                        <a:rPr sz="1600" spc="-5" dirty="0">
                          <a:latin typeface="宋体" panose="02010600030101010101" pitchFamily="2" charset="-122"/>
                          <a:cs typeface="宋体" panose="02010600030101010101" pitchFamily="2" charset="-122"/>
                        </a:rPr>
                        <a:t>测</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智能运维、故障预</a:t>
                      </a:r>
                      <a:r>
                        <a:rPr sz="1600" spc="-5" dirty="0">
                          <a:latin typeface="宋体" panose="02010600030101010101" pitchFamily="2" charset="-122"/>
                          <a:cs typeface="宋体" panose="02010600030101010101" pitchFamily="2" charset="-122"/>
                        </a:rPr>
                        <a:t>测</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根据设备</a:t>
                      </a:r>
                      <a:r>
                        <a:rPr sz="1600" spc="-5" dirty="0">
                          <a:latin typeface="宋体" panose="02010600030101010101" pitchFamily="2" charset="-122"/>
                          <a:cs typeface="宋体" panose="02010600030101010101" pitchFamily="2" charset="-122"/>
                        </a:rPr>
                        <a:t>/</a:t>
                      </a:r>
                      <a:r>
                        <a:rPr sz="1600" dirty="0">
                          <a:latin typeface="宋体" panose="02010600030101010101" pitchFamily="2" charset="-122"/>
                          <a:cs typeface="宋体" panose="02010600030101010101" pitchFamily="2" charset="-122"/>
                        </a:rPr>
                        <a:t>软件状态，预测故障发</a:t>
                      </a:r>
                      <a:r>
                        <a:rPr sz="1600" spc="-5" dirty="0">
                          <a:latin typeface="宋体" panose="02010600030101010101" pitchFamily="2" charset="-122"/>
                          <a:cs typeface="宋体" panose="02010600030101010101" pitchFamily="2" charset="-122"/>
                        </a:rPr>
                        <a:t>生</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vMerge="1">
                  <a:tcPr marL="0" marR="0" marT="0" marB="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监管审</a:t>
                      </a:r>
                      <a:r>
                        <a:rPr sz="1600" spc="-5" dirty="0">
                          <a:latin typeface="宋体" panose="02010600030101010101" pitchFamily="2" charset="-122"/>
                          <a:cs typeface="宋体" panose="02010600030101010101" pitchFamily="2" charset="-122"/>
                        </a:rPr>
                        <a:t>计</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7945">
                        <a:lnSpc>
                          <a:spcPct val="100000"/>
                        </a:lnSpc>
                        <a:spcBef>
                          <a:spcPts val="0"/>
                        </a:spcBef>
                      </a:pPr>
                      <a:r>
                        <a:rPr sz="1600" dirty="0">
                          <a:latin typeface="宋体" panose="02010600030101010101" pitchFamily="2" charset="-122"/>
                          <a:cs typeface="宋体" panose="02010600030101010101" pitchFamily="2" charset="-122"/>
                        </a:rPr>
                        <a:t>经营风险分</a:t>
                      </a:r>
                      <a:r>
                        <a:rPr sz="1600" spc="-5" dirty="0">
                          <a:latin typeface="宋体" panose="02010600030101010101" pitchFamily="2" charset="-122"/>
                          <a:cs typeface="宋体" panose="02010600030101010101" pitchFamily="2" charset="-122"/>
                        </a:rPr>
                        <a:t>析</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r h="422564">
                <a:tc>
                  <a:txBody>
                    <a:bodyPr/>
                    <a:lstStyle/>
                    <a:p>
                      <a:pPr algn="ctr">
                        <a:lnSpc>
                          <a:spcPct val="100000"/>
                        </a:lnSpc>
                        <a:spcBef>
                          <a:spcPts val="0"/>
                        </a:spcBef>
                      </a:pPr>
                      <a:endParaRPr sz="1600">
                        <a:latin typeface="Times New Roman" panose="02020603050405020304"/>
                        <a:cs typeface="Times New Roman" panose="02020603050405020304"/>
                      </a:endParaRPr>
                    </a:p>
                    <a:p>
                      <a:pPr marL="67945" algn="ctr">
                        <a:lnSpc>
                          <a:spcPct val="100000"/>
                        </a:lnSpc>
                        <a:spcBef>
                          <a:spcPts val="0"/>
                        </a:spcBef>
                      </a:pPr>
                      <a:r>
                        <a:rPr sz="1600" dirty="0">
                          <a:latin typeface="宋体" panose="02010600030101010101" pitchFamily="2" charset="-122"/>
                          <a:cs typeface="宋体" panose="02010600030101010101" pitchFamily="2" charset="-122"/>
                        </a:rPr>
                        <a:t>机器</a:t>
                      </a:r>
                      <a:r>
                        <a:rPr sz="1600" spc="-5" dirty="0">
                          <a:latin typeface="宋体" panose="02010600030101010101" pitchFamily="2" charset="-122"/>
                          <a:cs typeface="宋体" panose="02010600030101010101" pitchFamily="2" charset="-122"/>
                        </a:rPr>
                        <a:t>人</a:t>
                      </a:r>
                      <a:endParaRPr sz="1600">
                        <a:latin typeface="宋体" panose="02010600030101010101" pitchFamily="2" charset="-122"/>
                        <a:cs typeface="宋体" panose="02010600030101010101" pitchFamily="2" charset="-122"/>
                      </a:endParaRPr>
                    </a:p>
                  </a:txBody>
                  <a:tcPr marL="0" marR="0" marT="0" marB="0" anchor="ctr" anchorCtr="0">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a:latin typeface="Times New Roman" panose="02020603050405020304"/>
                        <a:cs typeface="Times New Roman" panose="02020603050405020304"/>
                      </a:endParaRPr>
                    </a:p>
                    <a:p>
                      <a:pPr marL="68580">
                        <a:lnSpc>
                          <a:spcPct val="100000"/>
                        </a:lnSpc>
                        <a:spcBef>
                          <a:spcPts val="0"/>
                        </a:spcBef>
                      </a:pPr>
                      <a:r>
                        <a:rPr sz="1600" dirty="0">
                          <a:latin typeface="宋体" panose="02010600030101010101" pitchFamily="2" charset="-122"/>
                          <a:cs typeface="宋体" panose="02010600030101010101" pitchFamily="2" charset="-122"/>
                        </a:rPr>
                        <a:t>自动驾驶、无人</a:t>
                      </a:r>
                      <a:r>
                        <a:rPr sz="1600" spc="-5" dirty="0">
                          <a:latin typeface="宋体" panose="02010600030101010101" pitchFamily="2" charset="-122"/>
                          <a:cs typeface="宋体" panose="02010600030101010101" pitchFamily="2" charset="-122"/>
                        </a:rPr>
                        <a:t>机</a:t>
                      </a:r>
                      <a:endParaRPr sz="1600">
                        <a:latin typeface="宋体" panose="02010600030101010101" pitchFamily="2" charset="-122"/>
                        <a:cs typeface="宋体" panose="02010600030101010101" pitchFamily="2" charset="-122"/>
                      </a:endParaRPr>
                    </a:p>
                  </a:txBody>
                  <a:tcPr marL="0" marR="0" marT="0" marB="0">
                    <a:lnL w="12700">
                      <a:solidFill>
                        <a:srgbClr val="070000"/>
                      </a:solidFill>
                      <a:prstDash val="solid"/>
                    </a:lnL>
                    <a:lnR w="12700">
                      <a:solidFill>
                        <a:srgbClr val="070000"/>
                      </a:solidFill>
                      <a:prstDash val="solid"/>
                    </a:lnR>
                    <a:lnT w="12700">
                      <a:solidFill>
                        <a:srgbClr val="070000"/>
                      </a:solidFill>
                      <a:prstDash val="solid"/>
                    </a:lnT>
                    <a:lnB w="12700">
                      <a:solidFill>
                        <a:srgbClr val="070000"/>
                      </a:solidFill>
                      <a:prstDash val="solid"/>
                    </a:lnB>
                  </a:tcPr>
                </a:tc>
                <a:tc>
                  <a:txBody>
                    <a:bodyPr/>
                    <a:lstStyle/>
                    <a:p>
                      <a:pPr>
                        <a:lnSpc>
                          <a:spcPct val="100000"/>
                        </a:lnSpc>
                        <a:spcBef>
                          <a:spcPts val="0"/>
                        </a:spcBef>
                      </a:pPr>
                      <a:endParaRPr sz="1600" dirty="0">
                        <a:latin typeface="Times New Roman" panose="02020603050405020304"/>
                        <a:cs typeface="Times New Roman" panose="02020603050405020304"/>
                      </a:endParaRPr>
                    </a:p>
                    <a:p>
                      <a:pPr marL="67945">
                        <a:lnSpc>
                          <a:spcPct val="100000"/>
                        </a:lnSpc>
                        <a:spcBef>
                          <a:spcPts val="0"/>
                        </a:spcBef>
                      </a:pPr>
                      <a:r>
                        <a:rPr sz="1600" spc="-5" dirty="0">
                          <a:latin typeface="宋体" panose="02010600030101010101" pitchFamily="2" charset="-122"/>
                          <a:cs typeface="宋体" panose="02010600030101010101" pitchFamily="2" charset="-122"/>
                        </a:rPr>
                        <a:t>......</a:t>
                      </a:r>
                      <a:endParaRPr sz="1600" dirty="0">
                        <a:latin typeface="宋体" panose="02010600030101010101" pitchFamily="2" charset="-122"/>
                        <a:cs typeface="宋体" panose="02010600030101010101" pitchFamily="2" charset="-122"/>
                      </a:endParaRPr>
                    </a:p>
                  </a:txBody>
                  <a:tcPr marL="0" marR="0" marT="0" marB="0">
                    <a:lnL w="12700">
                      <a:solidFill>
                        <a:srgbClr val="070000"/>
                      </a:solidFill>
                      <a:prstDash val="solid"/>
                    </a:lnL>
                    <a:lnT w="12700">
                      <a:solidFill>
                        <a:srgbClr val="070000"/>
                      </a:solidFill>
                      <a:prstDash val="solid"/>
                    </a:lnT>
                    <a:lnB w="12700">
                      <a:solidFill>
                        <a:srgbClr val="070000"/>
                      </a:solidFill>
                      <a:prstDash val="solid"/>
                    </a:lnB>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5" dirty="0"/>
              <a:t>AI发展趋</a:t>
            </a:r>
            <a:r>
              <a:rPr spc="5" dirty="0"/>
              <a:t>势</a:t>
            </a:r>
            <a:endParaRPr spc="5" dirty="0"/>
          </a:p>
        </p:txBody>
      </p:sp>
      <p:sp>
        <p:nvSpPr>
          <p:cNvPr id="3" name="object 3"/>
          <p:cNvSpPr txBox="1"/>
          <p:nvPr/>
        </p:nvSpPr>
        <p:spPr>
          <a:xfrm>
            <a:off x="916939" y="1362607"/>
            <a:ext cx="10692765" cy="3428365"/>
          </a:xfrm>
          <a:prstGeom prst="rect">
            <a:avLst/>
          </a:prstGeom>
        </p:spPr>
        <p:txBody>
          <a:bodyPr vert="horz" wrap="square" lIns="0" tIns="114300" rIns="0" bIns="0" rtlCol="0">
            <a:spAutoFit/>
          </a:bodyPr>
          <a:lstStyle/>
          <a:p>
            <a:pPr marL="12700">
              <a:lnSpc>
                <a:spcPct val="100000"/>
              </a:lnSpc>
              <a:spcBef>
                <a:spcPts val="900"/>
              </a:spcBef>
              <a:buFont typeface="Arial" panose="020B0604020202020204"/>
              <a:buChar char="•"/>
              <a:tabLst>
                <a:tab pos="241300" algn="l"/>
              </a:tabLst>
            </a:pPr>
            <a:r>
              <a:rPr sz="3200" dirty="0">
                <a:solidFill>
                  <a:srgbClr val="FF0000"/>
                </a:solidFill>
                <a:latin typeface="黑体" panose="02010609060101010101" charset="-122"/>
                <a:cs typeface="黑体" panose="02010609060101010101" charset="-122"/>
              </a:rPr>
              <a:t>AI in</a:t>
            </a:r>
            <a:r>
              <a:rPr sz="3200" spc="-15" dirty="0">
                <a:solidFill>
                  <a:srgbClr val="FF0000"/>
                </a:solidFill>
                <a:latin typeface="黑体" panose="02010609060101010101" charset="-122"/>
                <a:cs typeface="黑体" panose="02010609060101010101" charset="-122"/>
              </a:rPr>
              <a:t> </a:t>
            </a:r>
            <a:r>
              <a:rPr sz="3200" spc="-5" dirty="0">
                <a:solidFill>
                  <a:srgbClr val="FF0000"/>
                </a:solidFill>
                <a:latin typeface="黑体" panose="02010609060101010101" charset="-122"/>
                <a:cs typeface="黑体" panose="02010609060101010101" charset="-122"/>
              </a:rPr>
              <a:t>Production</a:t>
            </a:r>
            <a:endParaRPr sz="3200">
              <a:latin typeface="黑体" panose="02010609060101010101" charset="-122"/>
              <a:cs typeface="黑体" panose="02010609060101010101" charset="-122"/>
            </a:endParaRPr>
          </a:p>
          <a:p>
            <a:pPr marL="12700" marR="5080" indent="914400">
              <a:lnSpc>
                <a:spcPct val="90000"/>
              </a:lnSpc>
              <a:spcBef>
                <a:spcPts val="1030"/>
              </a:spcBef>
            </a:pPr>
            <a:r>
              <a:rPr sz="2800" spc="-5" dirty="0">
                <a:latin typeface="黑体" panose="02010609060101010101" charset="-122"/>
                <a:cs typeface="黑体" panose="02010609060101010101" charset="-122"/>
              </a:rPr>
              <a:t>AI</a:t>
            </a:r>
            <a:r>
              <a:rPr sz="2800" dirty="0">
                <a:latin typeface="黑体" panose="02010609060101010101" charset="-122"/>
                <a:cs typeface="黑体" panose="02010609060101010101" charset="-122"/>
              </a:rPr>
              <a:t>从一门科学开始转变成一个系统或产品，一句话</a:t>
            </a:r>
            <a:r>
              <a:rPr sz="2800" spc="-5" dirty="0">
                <a:latin typeface="黑体" panose="02010609060101010101" charset="-122"/>
                <a:cs typeface="黑体" panose="02010609060101010101" charset="-122"/>
              </a:rPr>
              <a:t>，AI</a:t>
            </a:r>
            <a:r>
              <a:rPr sz="2800" dirty="0">
                <a:latin typeface="黑体" panose="02010609060101010101" charset="-122"/>
                <a:cs typeface="黑体" panose="02010609060101010101" charset="-122"/>
              </a:rPr>
              <a:t>需</a:t>
            </a:r>
            <a:r>
              <a:rPr sz="2800" spc="-5" dirty="0">
                <a:latin typeface="黑体" panose="02010609060101010101" charset="-122"/>
                <a:cs typeface="黑体" panose="02010609060101010101" charset="-122"/>
              </a:rPr>
              <a:t>要 </a:t>
            </a:r>
            <a:r>
              <a:rPr sz="2800" dirty="0">
                <a:latin typeface="黑体" panose="02010609060101010101" charset="-122"/>
                <a:cs typeface="黑体" panose="02010609060101010101" charset="-122"/>
              </a:rPr>
              <a:t>产品化，也必将产品化。随着机器学习和深度学习算法的不断成熟</a:t>
            </a:r>
            <a:r>
              <a:rPr sz="2800" spc="-5" dirty="0">
                <a:latin typeface="黑体" panose="02010609060101010101" charset="-122"/>
                <a:cs typeface="黑体" panose="02010609060101010101" charset="-122"/>
              </a:rPr>
              <a:t>， </a:t>
            </a:r>
            <a:r>
              <a:rPr sz="2800" dirty="0">
                <a:latin typeface="黑体" panose="02010609060101010101" charset="-122"/>
                <a:cs typeface="黑体" panose="02010609060101010101" charset="-122"/>
              </a:rPr>
              <a:t>需要将</a:t>
            </a:r>
            <a:r>
              <a:rPr sz="2800" spc="-5" dirty="0">
                <a:latin typeface="黑体" panose="02010609060101010101" charset="-122"/>
                <a:cs typeface="黑体" panose="02010609060101010101" charset="-122"/>
              </a:rPr>
              <a:t>AI</a:t>
            </a:r>
            <a:r>
              <a:rPr sz="2800" dirty="0">
                <a:latin typeface="黑体" panose="02010609060101010101" charset="-122"/>
                <a:cs typeface="黑体" panose="02010609060101010101" charset="-122"/>
              </a:rPr>
              <a:t>打造成产品和系统，并在各个领域寻找</a:t>
            </a:r>
            <a:r>
              <a:rPr sz="2800" spc="-5" dirty="0">
                <a:latin typeface="黑体" panose="02010609060101010101" charset="-122"/>
                <a:cs typeface="黑体" panose="02010609060101010101" charset="-122"/>
              </a:rPr>
              <a:t>Killer  Applications</a:t>
            </a:r>
            <a:r>
              <a:rPr sz="2800" dirty="0">
                <a:latin typeface="黑体" panose="02010609060101010101" charset="-122"/>
                <a:cs typeface="黑体" panose="02010609060101010101" charset="-122"/>
              </a:rPr>
              <a:t>。但是深度学习仍然面临着很大挑战，需要</a:t>
            </a:r>
            <a:r>
              <a:rPr sz="2800" dirty="0">
                <a:solidFill>
                  <a:srgbClr val="FF0000"/>
                </a:solidFill>
                <a:latin typeface="黑体" panose="02010609060101010101" charset="-122"/>
                <a:cs typeface="黑体" panose="02010609060101010101" charset="-122"/>
              </a:rPr>
              <a:t>强大的</a:t>
            </a:r>
            <a:r>
              <a:rPr sz="2800" spc="-5" dirty="0">
                <a:solidFill>
                  <a:srgbClr val="FF0000"/>
                </a:solidFill>
                <a:latin typeface="黑体" panose="02010609060101010101" charset="-122"/>
                <a:cs typeface="黑体" panose="02010609060101010101" charset="-122"/>
              </a:rPr>
              <a:t>计 </a:t>
            </a:r>
            <a:r>
              <a:rPr sz="2800" dirty="0">
                <a:solidFill>
                  <a:srgbClr val="FF0000"/>
                </a:solidFill>
                <a:latin typeface="黑体" panose="02010609060101010101" charset="-122"/>
                <a:cs typeface="黑体" panose="02010609060101010101" charset="-122"/>
              </a:rPr>
              <a:t>算能力</a:t>
            </a:r>
            <a:r>
              <a:rPr sz="2800" dirty="0">
                <a:latin typeface="黑体" panose="02010609060101010101" charset="-122"/>
                <a:cs typeface="黑体" panose="02010609060101010101" charset="-122"/>
              </a:rPr>
              <a:t>（需要大量</a:t>
            </a:r>
            <a:r>
              <a:rPr sz="2800" spc="-5" dirty="0">
                <a:latin typeface="黑体" panose="02010609060101010101" charset="-122"/>
                <a:cs typeface="黑体" panose="02010609060101010101" charset="-122"/>
              </a:rPr>
              <a:t>CPU、</a:t>
            </a:r>
            <a:r>
              <a:rPr sz="2800" spc="-20" dirty="0">
                <a:latin typeface="黑体" panose="02010609060101010101" charset="-122"/>
                <a:cs typeface="黑体" panose="02010609060101010101" charset="-122"/>
              </a:rPr>
              <a:t> </a:t>
            </a:r>
            <a:r>
              <a:rPr sz="2800" spc="-5" dirty="0">
                <a:latin typeface="黑体" panose="02010609060101010101" charset="-122"/>
                <a:cs typeface="黑体" panose="02010609060101010101" charset="-122"/>
              </a:rPr>
              <a:t>GPU</a:t>
            </a:r>
            <a:r>
              <a:rPr sz="2800" dirty="0">
                <a:latin typeface="黑体" panose="02010609060101010101" charset="-122"/>
                <a:cs typeface="黑体" panose="02010609060101010101" charset="-122"/>
              </a:rPr>
              <a:t>、</a:t>
            </a:r>
            <a:r>
              <a:rPr sz="2800" spc="-5" dirty="0">
                <a:latin typeface="黑体" panose="02010609060101010101" charset="-122"/>
                <a:cs typeface="黑体" panose="02010609060101010101" charset="-122"/>
              </a:rPr>
              <a:t>FPGA/ASIC</a:t>
            </a:r>
            <a:r>
              <a:rPr sz="2800" dirty="0">
                <a:latin typeface="黑体" panose="02010609060101010101" charset="-122"/>
                <a:cs typeface="黑体" panose="02010609060101010101" charset="-122"/>
              </a:rPr>
              <a:t>的混合计算能力，以及</a:t>
            </a:r>
            <a:r>
              <a:rPr sz="2800" spc="-5" dirty="0">
                <a:latin typeface="黑体" panose="02010609060101010101" charset="-122"/>
                <a:cs typeface="黑体" panose="02010609060101010101" charset="-122"/>
              </a:rPr>
              <a:t>分 </a:t>
            </a:r>
            <a:r>
              <a:rPr sz="2800" dirty="0">
                <a:latin typeface="黑体" panose="02010609060101010101" charset="-122"/>
                <a:cs typeface="黑体" panose="02010609060101010101" charset="-122"/>
              </a:rPr>
              <a:t>布式计算能力），需要</a:t>
            </a:r>
            <a:r>
              <a:rPr sz="2800" dirty="0">
                <a:solidFill>
                  <a:srgbClr val="FF0000"/>
                </a:solidFill>
                <a:latin typeface="黑体" panose="02010609060101010101" charset="-122"/>
                <a:cs typeface="黑体" panose="02010609060101010101" charset="-122"/>
              </a:rPr>
              <a:t>大量样本和数据</a:t>
            </a:r>
            <a:r>
              <a:rPr sz="2800" dirty="0">
                <a:latin typeface="黑体" panose="02010609060101010101" charset="-122"/>
                <a:cs typeface="黑体" panose="02010609060101010101" charset="-122"/>
              </a:rPr>
              <a:t>，甚至需要大量人工来制</a:t>
            </a:r>
            <a:r>
              <a:rPr sz="2800" spc="-5" dirty="0">
                <a:latin typeface="黑体" panose="02010609060101010101" charset="-122"/>
                <a:cs typeface="黑体" panose="02010609060101010101" charset="-122"/>
              </a:rPr>
              <a:t>作 </a:t>
            </a:r>
            <a:r>
              <a:rPr sz="2800" dirty="0">
                <a:latin typeface="黑体" panose="02010609060101010101" charset="-122"/>
                <a:cs typeface="黑体" panose="02010609060101010101" charset="-122"/>
              </a:rPr>
              <a:t>样本（以传递知识给机器</a:t>
            </a:r>
            <a:r>
              <a:rPr sz="2800" spc="-5" dirty="0">
                <a:latin typeface="黑体" panose="02010609060101010101" charset="-122"/>
                <a:cs typeface="黑体" panose="02010609060101010101" charset="-122"/>
              </a:rPr>
              <a:t>）</a:t>
            </a:r>
            <a:endParaRPr sz="2800">
              <a:latin typeface="黑体" panose="02010609060101010101" charset="-122"/>
              <a:cs typeface="黑体" panose="02010609060101010101"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5" dirty="0"/>
              <a:t>AI发展趋</a:t>
            </a:r>
            <a:r>
              <a:rPr spc="5" dirty="0"/>
              <a:t>势</a:t>
            </a:r>
            <a:endParaRPr spc="5" dirty="0"/>
          </a:p>
        </p:txBody>
      </p:sp>
      <p:sp>
        <p:nvSpPr>
          <p:cNvPr id="3" name="object 3"/>
          <p:cNvSpPr txBox="1"/>
          <p:nvPr/>
        </p:nvSpPr>
        <p:spPr>
          <a:xfrm>
            <a:off x="916939" y="1362607"/>
            <a:ext cx="10337165" cy="3811904"/>
          </a:xfrm>
          <a:prstGeom prst="rect">
            <a:avLst/>
          </a:prstGeom>
        </p:spPr>
        <p:txBody>
          <a:bodyPr vert="horz" wrap="square" lIns="0" tIns="114300" rIns="0" bIns="0" rtlCol="0">
            <a:spAutoFit/>
          </a:bodyPr>
          <a:lstStyle/>
          <a:p>
            <a:pPr marL="12700">
              <a:lnSpc>
                <a:spcPct val="100000"/>
              </a:lnSpc>
              <a:spcBef>
                <a:spcPts val="900"/>
              </a:spcBef>
              <a:buFont typeface="Arial" panose="020B0604020202020204"/>
              <a:buChar char="•"/>
              <a:tabLst>
                <a:tab pos="241300" algn="l"/>
              </a:tabLst>
            </a:pPr>
            <a:r>
              <a:rPr sz="3200" dirty="0">
                <a:solidFill>
                  <a:srgbClr val="FF0000"/>
                </a:solidFill>
                <a:latin typeface="黑体" panose="02010609060101010101" charset="-122"/>
                <a:cs typeface="黑体" panose="02010609060101010101" charset="-122"/>
              </a:rPr>
              <a:t>AI </a:t>
            </a:r>
            <a:r>
              <a:rPr sz="3200" spc="-5" dirty="0">
                <a:solidFill>
                  <a:srgbClr val="FF0000"/>
                </a:solidFill>
                <a:latin typeface="黑体" panose="02010609060101010101" charset="-122"/>
                <a:cs typeface="黑体" panose="02010609060101010101" charset="-122"/>
              </a:rPr>
              <a:t>for</a:t>
            </a:r>
            <a:r>
              <a:rPr sz="3200" spc="-15" dirty="0">
                <a:solidFill>
                  <a:srgbClr val="FF0000"/>
                </a:solidFill>
                <a:latin typeface="黑体" panose="02010609060101010101" charset="-122"/>
                <a:cs typeface="黑体" panose="02010609060101010101" charset="-122"/>
              </a:rPr>
              <a:t> </a:t>
            </a:r>
            <a:r>
              <a:rPr sz="3200" spc="-5" dirty="0">
                <a:solidFill>
                  <a:srgbClr val="FF0000"/>
                </a:solidFill>
                <a:latin typeface="黑体" panose="02010609060101010101" charset="-122"/>
                <a:cs typeface="黑体" panose="02010609060101010101" charset="-122"/>
              </a:rPr>
              <a:t>everyone</a:t>
            </a:r>
            <a:endParaRPr sz="3200">
              <a:latin typeface="黑体" panose="02010609060101010101" charset="-122"/>
              <a:cs typeface="黑体" panose="02010609060101010101" charset="-122"/>
            </a:endParaRPr>
          </a:p>
          <a:p>
            <a:pPr marL="12700" marR="5080" indent="914400">
              <a:lnSpc>
                <a:spcPct val="90000"/>
              </a:lnSpc>
              <a:spcBef>
                <a:spcPts val="1030"/>
              </a:spcBef>
            </a:pPr>
            <a:r>
              <a:rPr sz="2800" dirty="0">
                <a:latin typeface="黑体" panose="02010609060101010101" charset="-122"/>
                <a:cs typeface="黑体" panose="02010609060101010101" charset="-122"/>
              </a:rPr>
              <a:t>机器学习工具需要更加易用化，更普及，让更多普通人能</a:t>
            </a:r>
            <a:r>
              <a:rPr sz="2800" spc="-5" dirty="0">
                <a:latin typeface="黑体" panose="02010609060101010101" charset="-122"/>
                <a:cs typeface="黑体" panose="02010609060101010101" charset="-122"/>
              </a:rPr>
              <a:t>够 </a:t>
            </a:r>
            <a:r>
              <a:rPr sz="2800" dirty="0">
                <a:latin typeface="黑体" panose="02010609060101010101" charset="-122"/>
                <a:cs typeface="黑体" panose="02010609060101010101" charset="-122"/>
              </a:rPr>
              <a:t>使用。目前的一个重要趋势，是使用深度学习技术，来提升</a:t>
            </a:r>
            <a:r>
              <a:rPr sz="2800" spc="-5" dirty="0">
                <a:latin typeface="黑体" panose="02010609060101010101" charset="-122"/>
                <a:cs typeface="黑体" panose="02010609060101010101" charset="-122"/>
              </a:rPr>
              <a:t>AI</a:t>
            </a:r>
            <a:r>
              <a:rPr sz="2800" dirty="0">
                <a:latin typeface="黑体" panose="02010609060101010101" charset="-122"/>
                <a:cs typeface="黑体" panose="02010609060101010101" charset="-122"/>
              </a:rPr>
              <a:t>工</a:t>
            </a:r>
            <a:r>
              <a:rPr sz="2800" spc="-5" dirty="0">
                <a:latin typeface="黑体" panose="02010609060101010101" charset="-122"/>
                <a:cs typeface="黑体" panose="02010609060101010101" charset="-122"/>
              </a:rPr>
              <a:t>具 </a:t>
            </a:r>
            <a:r>
              <a:rPr sz="2800" dirty="0">
                <a:latin typeface="黑体" panose="02010609060101010101" charset="-122"/>
                <a:cs typeface="黑体" panose="02010609060101010101" charset="-122"/>
              </a:rPr>
              <a:t>的智能化程度，包括自动建模，自动寻找最优参数，特征工程半</a:t>
            </a:r>
            <a:r>
              <a:rPr sz="2800" spc="-5" dirty="0">
                <a:latin typeface="黑体" panose="02010609060101010101" charset="-122"/>
                <a:cs typeface="黑体" panose="02010609060101010101" charset="-122"/>
              </a:rPr>
              <a:t>自 </a:t>
            </a:r>
            <a:r>
              <a:rPr sz="2800" dirty="0">
                <a:latin typeface="黑体" panose="02010609060101010101" charset="-122"/>
                <a:cs typeface="黑体" panose="02010609060101010101" charset="-122"/>
              </a:rPr>
              <a:t>动化等，使整个机器学习过程更加智能化</a:t>
            </a:r>
            <a:r>
              <a:rPr sz="2800" spc="-5" dirty="0">
                <a:latin typeface="黑体" panose="02010609060101010101" charset="-122"/>
                <a:cs typeface="黑体" panose="02010609060101010101" charset="-122"/>
              </a:rPr>
              <a:t>/</a:t>
            </a:r>
            <a:r>
              <a:rPr sz="2800" dirty="0">
                <a:latin typeface="黑体" panose="02010609060101010101" charset="-122"/>
                <a:cs typeface="黑体" panose="02010609060101010101" charset="-122"/>
              </a:rPr>
              <a:t>自动化。现在所有的</a:t>
            </a:r>
            <a:r>
              <a:rPr sz="2800" spc="-5" dirty="0">
                <a:latin typeface="黑体" panose="02010609060101010101" charset="-122"/>
                <a:cs typeface="黑体" panose="02010609060101010101" charset="-122"/>
              </a:rPr>
              <a:t>机 </a:t>
            </a:r>
            <a:r>
              <a:rPr sz="2800" dirty="0">
                <a:latin typeface="黑体" panose="02010609060101010101" charset="-122"/>
                <a:cs typeface="黑体" panose="02010609060101010101" charset="-122"/>
              </a:rPr>
              <a:t>器学习工具厂商都开始往这个方向努力，例如</a:t>
            </a:r>
            <a:r>
              <a:rPr sz="2800" spc="-5" dirty="0">
                <a:latin typeface="黑体" panose="02010609060101010101" charset="-122"/>
                <a:cs typeface="黑体" panose="02010609060101010101" charset="-122"/>
              </a:rPr>
              <a:t>，DataRobot</a:t>
            </a:r>
            <a:r>
              <a:rPr sz="2800" dirty="0">
                <a:latin typeface="黑体" panose="02010609060101010101" charset="-122"/>
                <a:cs typeface="黑体" panose="02010609060101010101" charset="-122"/>
              </a:rPr>
              <a:t>一直</a:t>
            </a:r>
            <a:r>
              <a:rPr sz="2800" spc="-5" dirty="0">
                <a:latin typeface="黑体" panose="02010609060101010101" charset="-122"/>
                <a:cs typeface="黑体" panose="02010609060101010101" charset="-122"/>
              </a:rPr>
              <a:t>在 </a:t>
            </a:r>
            <a:r>
              <a:rPr sz="2800" dirty="0">
                <a:latin typeface="黑体" panose="02010609060101010101" charset="-122"/>
                <a:cs typeface="黑体" panose="02010609060101010101" charset="-122"/>
              </a:rPr>
              <a:t>宣传自动建模</a:t>
            </a:r>
            <a:r>
              <a:rPr sz="2800" spc="-5" dirty="0">
                <a:latin typeface="黑体" panose="02010609060101010101" charset="-122"/>
                <a:cs typeface="黑体" panose="02010609060101010101" charset="-122"/>
              </a:rPr>
              <a:t>（Auto-Modeling）</a:t>
            </a:r>
            <a:r>
              <a:rPr sz="2800" dirty="0">
                <a:latin typeface="黑体" panose="02010609060101010101" charset="-122"/>
                <a:cs typeface="黑体" panose="02010609060101010101" charset="-122"/>
              </a:rPr>
              <a:t>的优势</a:t>
            </a:r>
            <a:r>
              <a:rPr sz="2800" spc="-5" dirty="0">
                <a:latin typeface="黑体" panose="02010609060101010101" charset="-122"/>
                <a:cs typeface="黑体" panose="02010609060101010101" charset="-122"/>
              </a:rPr>
              <a:t>，Google</a:t>
            </a:r>
            <a:r>
              <a:rPr sz="2800" dirty="0">
                <a:latin typeface="黑体" panose="02010609060101010101" charset="-122"/>
                <a:cs typeface="黑体" panose="02010609060101010101" charset="-122"/>
              </a:rPr>
              <a:t>的</a:t>
            </a:r>
            <a:r>
              <a:rPr sz="2800" spc="-5" dirty="0">
                <a:latin typeface="黑体" panose="02010609060101010101" charset="-122"/>
                <a:cs typeface="黑体" panose="02010609060101010101" charset="-122"/>
              </a:rPr>
              <a:t>Li</a:t>
            </a:r>
            <a:r>
              <a:rPr sz="2800" spc="-20" dirty="0">
                <a:latin typeface="黑体" panose="02010609060101010101" charset="-122"/>
                <a:cs typeface="黑体" panose="02010609060101010101" charset="-122"/>
              </a:rPr>
              <a:t> </a:t>
            </a:r>
            <a:r>
              <a:rPr sz="2800" spc="-5" dirty="0">
                <a:latin typeface="黑体" panose="02010609060101010101" charset="-122"/>
                <a:cs typeface="黑体" panose="02010609060101010101" charset="-122"/>
              </a:rPr>
              <a:t>Feifei</a:t>
            </a:r>
            <a:r>
              <a:rPr sz="2800" dirty="0">
                <a:latin typeface="黑体" panose="02010609060101010101" charset="-122"/>
                <a:cs typeface="黑体" panose="02010609060101010101" charset="-122"/>
              </a:rPr>
              <a:t>团</a:t>
            </a:r>
            <a:r>
              <a:rPr sz="2800" spc="-5" dirty="0">
                <a:latin typeface="黑体" panose="02010609060101010101" charset="-122"/>
                <a:cs typeface="黑体" panose="02010609060101010101" charset="-122"/>
              </a:rPr>
              <a:t>队 </a:t>
            </a:r>
            <a:r>
              <a:rPr sz="2800" dirty="0">
                <a:latin typeface="黑体" panose="02010609060101010101" charset="-122"/>
                <a:cs typeface="黑体" panose="02010609060101010101" charset="-122"/>
              </a:rPr>
              <a:t>发布的</a:t>
            </a:r>
            <a:r>
              <a:rPr sz="2800" spc="-5" dirty="0">
                <a:latin typeface="黑体" panose="02010609060101010101" charset="-122"/>
                <a:cs typeface="黑体" panose="02010609060101010101" charset="-122"/>
              </a:rPr>
              <a:t>AutoML</a:t>
            </a:r>
            <a:r>
              <a:rPr sz="2800" dirty="0">
                <a:latin typeface="黑体" panose="02010609060101010101" charset="-122"/>
                <a:cs typeface="黑体" panose="02010609060101010101" charset="-122"/>
              </a:rPr>
              <a:t>，可以让普通人也可以用这个工具来创建计算机视</a:t>
            </a:r>
            <a:r>
              <a:rPr sz="2800" spc="-5" dirty="0">
                <a:latin typeface="黑体" panose="02010609060101010101" charset="-122"/>
                <a:cs typeface="黑体" panose="02010609060101010101" charset="-122"/>
              </a:rPr>
              <a:t>觉 </a:t>
            </a:r>
            <a:r>
              <a:rPr sz="2800" dirty="0">
                <a:latin typeface="黑体" panose="02010609060101010101" charset="-122"/>
                <a:cs typeface="黑体" panose="02010609060101010101" charset="-122"/>
              </a:rPr>
              <a:t>相关的应</a:t>
            </a:r>
            <a:r>
              <a:rPr sz="2800" spc="-5" dirty="0">
                <a:latin typeface="黑体" panose="02010609060101010101" charset="-122"/>
                <a:cs typeface="黑体" panose="02010609060101010101" charset="-122"/>
              </a:rPr>
              <a:t>用</a:t>
            </a:r>
            <a:endParaRPr sz="2800">
              <a:latin typeface="黑体" panose="02010609060101010101" charset="-122"/>
              <a:cs typeface="黑体" panose="02010609060101010101" charset="-122"/>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prstGeom prst="rect">
            <a:avLst/>
          </a:prstGeom>
        </p:spPr>
        <p:txBody>
          <a:bodyPr vert="horz" wrap="square" lIns="0" tIns="13335" rIns="0" bIns="0" rtlCol="0">
            <a:spAutoFit/>
          </a:bodyPr>
          <a:lstStyle/>
          <a:p>
            <a:pPr marL="12700">
              <a:lnSpc>
                <a:spcPct val="100000"/>
              </a:lnSpc>
              <a:spcBef>
                <a:spcPts val="105"/>
              </a:spcBef>
            </a:pPr>
            <a:r>
              <a:rPr spc="-5" dirty="0"/>
              <a:t>AI发展趋</a:t>
            </a:r>
            <a:r>
              <a:rPr spc="5" dirty="0"/>
              <a:t>势</a:t>
            </a:r>
            <a:endParaRPr spc="5" dirty="0"/>
          </a:p>
        </p:txBody>
      </p:sp>
      <p:sp>
        <p:nvSpPr>
          <p:cNvPr id="3" name="object 3"/>
          <p:cNvSpPr txBox="1"/>
          <p:nvPr/>
        </p:nvSpPr>
        <p:spPr>
          <a:xfrm>
            <a:off x="916939" y="1362607"/>
            <a:ext cx="10337165" cy="2661285"/>
          </a:xfrm>
          <a:prstGeom prst="rect">
            <a:avLst/>
          </a:prstGeom>
        </p:spPr>
        <p:txBody>
          <a:bodyPr vert="horz" wrap="square" lIns="0" tIns="114300" rIns="0" bIns="0" rtlCol="0">
            <a:spAutoFit/>
          </a:bodyPr>
          <a:lstStyle/>
          <a:p>
            <a:pPr marL="12700">
              <a:lnSpc>
                <a:spcPct val="100000"/>
              </a:lnSpc>
              <a:spcBef>
                <a:spcPts val="900"/>
              </a:spcBef>
              <a:buFont typeface="Arial" panose="020B0604020202020204"/>
              <a:buChar char="•"/>
              <a:tabLst>
                <a:tab pos="241300" algn="l"/>
              </a:tabLst>
            </a:pPr>
            <a:r>
              <a:rPr sz="3200" dirty="0">
                <a:solidFill>
                  <a:srgbClr val="FF0000"/>
                </a:solidFill>
                <a:latin typeface="黑体" panose="02010609060101010101" charset="-122"/>
                <a:cs typeface="黑体" panose="02010609060101010101" charset="-122"/>
              </a:rPr>
              <a:t>AI in</a:t>
            </a:r>
            <a:r>
              <a:rPr sz="3200" spc="-15" dirty="0">
                <a:solidFill>
                  <a:srgbClr val="FF0000"/>
                </a:solidFill>
                <a:latin typeface="黑体" panose="02010609060101010101" charset="-122"/>
                <a:cs typeface="黑体" panose="02010609060101010101" charset="-122"/>
              </a:rPr>
              <a:t> </a:t>
            </a:r>
            <a:r>
              <a:rPr sz="3200" spc="-5" dirty="0">
                <a:solidFill>
                  <a:srgbClr val="FF0000"/>
                </a:solidFill>
                <a:latin typeface="黑体" panose="02010609060101010101" charset="-122"/>
                <a:cs typeface="黑体" panose="02010609060101010101" charset="-122"/>
              </a:rPr>
              <a:t>everywhere</a:t>
            </a:r>
            <a:endParaRPr sz="3200">
              <a:latin typeface="黑体" panose="02010609060101010101" charset="-122"/>
              <a:cs typeface="黑体" panose="02010609060101010101" charset="-122"/>
            </a:endParaRPr>
          </a:p>
          <a:p>
            <a:pPr marL="12700" marR="5080" indent="914400">
              <a:lnSpc>
                <a:spcPct val="90000"/>
              </a:lnSpc>
              <a:spcBef>
                <a:spcPts val="1030"/>
              </a:spcBef>
            </a:pPr>
            <a:r>
              <a:rPr sz="2800" spc="-5" dirty="0">
                <a:latin typeface="黑体" panose="02010609060101010101" charset="-122"/>
                <a:cs typeface="黑体" panose="02010609060101010101" charset="-122"/>
              </a:rPr>
              <a:t>AI</a:t>
            </a:r>
            <a:r>
              <a:rPr sz="2800" dirty="0">
                <a:latin typeface="黑体" panose="02010609060101010101" charset="-122"/>
                <a:cs typeface="黑体" panose="02010609060101010101" charset="-122"/>
              </a:rPr>
              <a:t>算法虽然是核心，但也只是整个系统的一部分，它本身</a:t>
            </a:r>
            <a:r>
              <a:rPr sz="2800" spc="-5" dirty="0">
                <a:latin typeface="黑体" panose="02010609060101010101" charset="-122"/>
                <a:cs typeface="黑体" panose="02010609060101010101" charset="-122"/>
              </a:rPr>
              <a:t>不 </a:t>
            </a:r>
            <a:r>
              <a:rPr sz="2800" dirty="0">
                <a:latin typeface="黑体" panose="02010609060101010101" charset="-122"/>
                <a:cs typeface="黑体" panose="02010609060101010101" charset="-122"/>
              </a:rPr>
              <a:t>能形成独立的产品，更多地是需要将算法应用到各个应用领域中</a:t>
            </a:r>
            <a:r>
              <a:rPr sz="2800" spc="-5" dirty="0">
                <a:latin typeface="黑体" panose="02010609060101010101" charset="-122"/>
                <a:cs typeface="黑体" panose="02010609060101010101" charset="-122"/>
              </a:rPr>
              <a:t>， </a:t>
            </a:r>
            <a:r>
              <a:rPr sz="2800" dirty="0">
                <a:latin typeface="黑体" panose="02010609060101010101" charset="-122"/>
                <a:cs typeface="黑体" panose="02010609060101010101" charset="-122"/>
              </a:rPr>
              <a:t>赋能各个行业，以发挥算法的价值。目前各个行业、领域，都在</a:t>
            </a:r>
            <a:r>
              <a:rPr sz="2800" spc="-5" dirty="0">
                <a:latin typeface="黑体" panose="02010609060101010101" charset="-122"/>
                <a:cs typeface="黑体" panose="02010609060101010101" charset="-122"/>
              </a:rPr>
              <a:t>积 </a:t>
            </a:r>
            <a:r>
              <a:rPr sz="2800" dirty="0">
                <a:latin typeface="黑体" panose="02010609060101010101" charset="-122"/>
                <a:cs typeface="黑体" panose="02010609060101010101" charset="-122"/>
              </a:rPr>
              <a:t>极地尝试利用</a:t>
            </a:r>
            <a:r>
              <a:rPr sz="2800" spc="-5" dirty="0">
                <a:latin typeface="黑体" panose="02010609060101010101" charset="-122"/>
                <a:cs typeface="黑体" panose="02010609060101010101" charset="-122"/>
              </a:rPr>
              <a:t>AI</a:t>
            </a:r>
            <a:r>
              <a:rPr sz="2800" dirty="0">
                <a:latin typeface="黑体" panose="02010609060101010101" charset="-122"/>
                <a:cs typeface="黑体" panose="02010609060101010101" charset="-122"/>
              </a:rPr>
              <a:t>来赋能已有的产品或应用，以提高现有产品或服</a:t>
            </a:r>
            <a:r>
              <a:rPr sz="2800" spc="-5" dirty="0">
                <a:latin typeface="黑体" panose="02010609060101010101" charset="-122"/>
                <a:cs typeface="黑体" panose="02010609060101010101" charset="-122"/>
              </a:rPr>
              <a:t>务 </a:t>
            </a:r>
            <a:r>
              <a:rPr sz="2800" dirty="0">
                <a:latin typeface="黑体" panose="02010609060101010101" charset="-122"/>
                <a:cs typeface="黑体" panose="02010609060101010101" charset="-122"/>
              </a:rPr>
              <a:t>的智能化水</a:t>
            </a:r>
            <a:r>
              <a:rPr sz="2800" spc="-5" dirty="0">
                <a:latin typeface="黑体" panose="02010609060101010101" charset="-122"/>
                <a:cs typeface="黑体" panose="02010609060101010101" charset="-122"/>
              </a:rPr>
              <a:t>平</a:t>
            </a:r>
            <a:endParaRPr sz="2800">
              <a:latin typeface="黑体" panose="02010609060101010101" charset="-122"/>
              <a:cs typeface="黑体" panose="02010609060101010101" charset="-122"/>
            </a:endParaRPr>
          </a:p>
        </p:txBody>
      </p:sp>
      <p:sp>
        <p:nvSpPr>
          <p:cNvPr id="4" name="动作按钮: 后退或前一项 3">
            <a:hlinkClick r:id="rId1" action="ppaction://hlinksldjump" highlightClick="1"/>
          </p:cNvPr>
          <p:cNvSpPr/>
          <p:nvPr/>
        </p:nvSpPr>
        <p:spPr>
          <a:xfrm>
            <a:off x="11150918" y="6246495"/>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274127" y="594360"/>
            <a:ext cx="9646920" cy="697230"/>
          </a:xfrm>
          <a:prstGeom prst="rect">
            <a:avLst/>
          </a:prstGeom>
        </p:spPr>
        <p:txBody>
          <a:bodyPr vert="horz" wrap="square" lIns="0" tIns="13335" rIns="0" bIns="0" rtlCol="0">
            <a:spAutoFit/>
          </a:bodyPr>
          <a:lstStyle/>
          <a:p>
            <a:pPr marL="12700">
              <a:lnSpc>
                <a:spcPct val="100000"/>
              </a:lnSpc>
              <a:spcBef>
                <a:spcPts val="105"/>
              </a:spcBef>
              <a:tabLst>
                <a:tab pos="1250950" algn="l"/>
              </a:tabLst>
            </a:pPr>
            <a:r>
              <a:rPr b="0" spc="-5" dirty="0">
                <a:latin typeface="Calibri Light" panose="020F0302020204030204"/>
                <a:cs typeface="Calibri Light" panose="020F0302020204030204"/>
              </a:rPr>
              <a:t>14.</a:t>
            </a:r>
            <a:r>
              <a:rPr b="0" dirty="0">
                <a:latin typeface="Calibri Light" panose="020F0302020204030204"/>
                <a:cs typeface="Calibri Light" panose="020F0302020204030204"/>
              </a:rPr>
              <a:t>3	</a:t>
            </a:r>
            <a:r>
              <a:rPr dirty="0">
                <a:latin typeface="宋体" panose="02010600030101010101" pitchFamily="2" charset="-122"/>
                <a:cs typeface="宋体" panose="02010600030101010101" pitchFamily="2" charset="-122"/>
              </a:rPr>
              <a:t>云计算、大数据与人工智能的关</a:t>
            </a:r>
            <a:r>
              <a:rPr spc="5" dirty="0">
                <a:latin typeface="宋体" panose="02010600030101010101" pitchFamily="2" charset="-122"/>
                <a:cs typeface="宋体" panose="02010600030101010101" pitchFamily="2" charset="-122"/>
              </a:rPr>
              <a:t>系</a:t>
            </a:r>
            <a:endParaRPr spc="5" dirty="0">
              <a:latin typeface="宋体" panose="02010600030101010101" pitchFamily="2" charset="-122"/>
              <a:cs typeface="宋体" panose="02010600030101010101" pitchFamily="2" charset="-122"/>
            </a:endParaRPr>
          </a:p>
        </p:txBody>
      </p:sp>
      <p:sp>
        <p:nvSpPr>
          <p:cNvPr id="3" name="object 3"/>
          <p:cNvSpPr txBox="1"/>
          <p:nvPr/>
        </p:nvSpPr>
        <p:spPr>
          <a:xfrm>
            <a:off x="1265555" y="1602740"/>
            <a:ext cx="36830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黑体" panose="02010609060101010101" charset="-122"/>
                <a:cs typeface="黑体" panose="02010609060101010101" charset="-122"/>
              </a:rPr>
              <a:t>云计算、大数据与人工智能</a:t>
            </a:r>
            <a:endParaRPr sz="2400">
              <a:latin typeface="黑体" panose="02010609060101010101" charset="-122"/>
              <a:cs typeface="黑体" panose="02010609060101010101" charset="-122"/>
            </a:endParaRPr>
          </a:p>
        </p:txBody>
      </p:sp>
      <p:sp>
        <p:nvSpPr>
          <p:cNvPr id="4" name="object 4"/>
          <p:cNvSpPr txBox="1"/>
          <p:nvPr/>
        </p:nvSpPr>
        <p:spPr>
          <a:xfrm>
            <a:off x="5919470" y="1748790"/>
            <a:ext cx="5008880" cy="2947670"/>
          </a:xfrm>
          <a:prstGeom prst="rect">
            <a:avLst/>
          </a:prstGeom>
        </p:spPr>
        <p:txBody>
          <a:bodyPr vert="horz" wrap="square" lIns="0" tIns="53975" rIns="0" bIns="0" rtlCol="0">
            <a:spAutoFit/>
          </a:bodyPr>
          <a:lstStyle/>
          <a:p>
            <a:pPr marL="12700" marR="5080">
              <a:lnSpc>
                <a:spcPts val="2590"/>
              </a:lnSpc>
              <a:spcBef>
                <a:spcPts val="425"/>
              </a:spcBef>
              <a:buSzPct val="96000"/>
              <a:buFont typeface="Arial" panose="020B0604020202020204"/>
              <a:buChar char="•"/>
              <a:tabLst>
                <a:tab pos="120650" algn="l"/>
              </a:tabLst>
            </a:pPr>
            <a:r>
              <a:rPr sz="2400" dirty="0">
                <a:latin typeface="黑体" panose="02010609060101010101" charset="-122"/>
                <a:cs typeface="黑体" panose="02010609060101010101" charset="-122"/>
              </a:rPr>
              <a:t>大数据，事实上从属于云计算，是云 计算的应用。没有云计算，大数据就 是空中楼阁</a:t>
            </a:r>
            <a:endParaRPr sz="2400">
              <a:latin typeface="黑体" panose="02010609060101010101" charset="-122"/>
              <a:cs typeface="黑体" panose="02010609060101010101" charset="-122"/>
            </a:endParaRPr>
          </a:p>
          <a:p>
            <a:pPr marL="12700" marR="5080">
              <a:lnSpc>
                <a:spcPts val="2590"/>
              </a:lnSpc>
              <a:spcBef>
                <a:spcPts val="1000"/>
              </a:spcBef>
              <a:buSzPct val="96000"/>
              <a:buFont typeface="Arial" panose="020B0604020202020204"/>
              <a:buChar char="•"/>
              <a:tabLst>
                <a:tab pos="120650" algn="l"/>
              </a:tabLst>
            </a:pPr>
            <a:r>
              <a:rPr sz="2400" dirty="0">
                <a:latin typeface="黑体" panose="02010609060101010101" charset="-122"/>
                <a:cs typeface="黑体" panose="02010609060101010101" charset="-122"/>
              </a:rPr>
              <a:t>大数据也成就了云计算，没有了大数 据的云计算将会变得无的放矢</a:t>
            </a:r>
            <a:endParaRPr sz="2400">
              <a:latin typeface="黑体" panose="02010609060101010101" charset="-122"/>
              <a:cs typeface="黑体" panose="02010609060101010101" charset="-122"/>
            </a:endParaRPr>
          </a:p>
          <a:p>
            <a:pPr marL="12700" marR="5080">
              <a:lnSpc>
                <a:spcPts val="2590"/>
              </a:lnSpc>
              <a:spcBef>
                <a:spcPts val="1000"/>
              </a:spcBef>
              <a:buSzPct val="96000"/>
              <a:buFont typeface="Arial" panose="020B0604020202020204"/>
              <a:buChar char="•"/>
              <a:tabLst>
                <a:tab pos="120650" algn="l"/>
              </a:tabLst>
            </a:pPr>
            <a:r>
              <a:rPr sz="2400" dirty="0">
                <a:latin typeface="黑体" panose="02010609060101010101" charset="-122"/>
                <a:cs typeface="黑体" panose="02010609060101010101" charset="-122"/>
              </a:rPr>
              <a:t>云计算、大数据和人工智能之间并不 是“谁取代谁”的竞争关系，而是 “谁成就谁”的辅佐关系</a:t>
            </a:r>
            <a:endParaRPr sz="2400">
              <a:latin typeface="黑体" panose="02010609060101010101" charset="-122"/>
              <a:cs typeface="黑体" panose="02010609060101010101" charset="-122"/>
            </a:endParaRPr>
          </a:p>
        </p:txBody>
      </p:sp>
      <p:sp>
        <p:nvSpPr>
          <p:cNvPr id="5" name="object 5"/>
          <p:cNvSpPr/>
          <p:nvPr/>
        </p:nvSpPr>
        <p:spPr>
          <a:xfrm>
            <a:off x="1187196" y="2351532"/>
            <a:ext cx="4256532" cy="3454908"/>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461577" y="594360"/>
            <a:ext cx="72726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b="0" spc="-5" dirty="0">
                <a:latin typeface="Calibri Light" panose="020F0302020204030204"/>
                <a:cs typeface="Calibri Light" panose="020F0302020204030204"/>
              </a:rPr>
              <a:t>14.3.</a:t>
            </a:r>
            <a:r>
              <a:rPr b="0" dirty="0">
                <a:latin typeface="Calibri Light" panose="020F0302020204030204"/>
                <a:cs typeface="Calibri Light" panose="020F0302020204030204"/>
              </a:rPr>
              <a:t>1	</a:t>
            </a:r>
            <a:r>
              <a:rPr dirty="0">
                <a:latin typeface="宋体" panose="02010600030101010101" pitchFamily="2" charset="-122"/>
                <a:cs typeface="宋体" panose="02010600030101010101" pitchFamily="2" charset="-122"/>
              </a:rPr>
              <a:t>云计算与大数据的融</a:t>
            </a:r>
            <a:r>
              <a:rPr spc="5" dirty="0">
                <a:latin typeface="宋体" panose="02010600030101010101" pitchFamily="2" charset="-122"/>
                <a:cs typeface="宋体" panose="02010600030101010101" pitchFamily="2" charset="-122"/>
              </a:rPr>
              <a:t>合</a:t>
            </a:r>
            <a:endParaRPr spc="5" dirty="0">
              <a:latin typeface="宋体" panose="02010600030101010101" pitchFamily="2" charset="-122"/>
              <a:cs typeface="宋体" panose="02010600030101010101" pitchFamily="2" charset="-122"/>
            </a:endParaRPr>
          </a:p>
        </p:txBody>
      </p:sp>
      <p:sp>
        <p:nvSpPr>
          <p:cNvPr id="3" name="object 3"/>
          <p:cNvSpPr txBox="1"/>
          <p:nvPr/>
        </p:nvSpPr>
        <p:spPr>
          <a:xfrm>
            <a:off x="1346200" y="1600834"/>
            <a:ext cx="21590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黑体" panose="02010609060101010101" charset="-122"/>
                <a:cs typeface="黑体" panose="02010609060101010101" charset="-122"/>
              </a:rPr>
              <a:t>DCOS的层次结构</a:t>
            </a:r>
            <a:endParaRPr sz="2400">
              <a:latin typeface="黑体" panose="02010609060101010101" charset="-122"/>
              <a:cs typeface="黑体" panose="02010609060101010101" charset="-122"/>
            </a:endParaRPr>
          </a:p>
        </p:txBody>
      </p:sp>
      <p:sp>
        <p:nvSpPr>
          <p:cNvPr id="4" name="object 4"/>
          <p:cNvSpPr txBox="1"/>
          <p:nvPr/>
        </p:nvSpPr>
        <p:spPr>
          <a:xfrm>
            <a:off x="5919470" y="1438275"/>
            <a:ext cx="4902200" cy="391160"/>
          </a:xfrm>
          <a:prstGeom prst="rect">
            <a:avLst/>
          </a:prstGeom>
        </p:spPr>
        <p:txBody>
          <a:bodyPr vert="horz" wrap="square" lIns="0" tIns="12700" rIns="0" bIns="0" rtlCol="0">
            <a:spAutoFit/>
          </a:bodyPr>
          <a:lstStyle/>
          <a:p>
            <a:pPr marL="12700">
              <a:lnSpc>
                <a:spcPct val="100000"/>
              </a:lnSpc>
              <a:spcBef>
                <a:spcPts val="100"/>
              </a:spcBef>
            </a:pPr>
            <a:r>
              <a:rPr sz="2400" dirty="0">
                <a:latin typeface="黑体" panose="02010609060101010101" charset="-122"/>
                <a:cs typeface="黑体" panose="02010609060101010101" charset="-122"/>
              </a:rPr>
              <a:t>为数据中心开发出高效可靠的操作系</a:t>
            </a:r>
            <a:endParaRPr sz="2400">
              <a:latin typeface="黑体" panose="02010609060101010101" charset="-122"/>
              <a:cs typeface="黑体" panose="02010609060101010101" charset="-122"/>
            </a:endParaRPr>
          </a:p>
        </p:txBody>
      </p:sp>
      <p:sp>
        <p:nvSpPr>
          <p:cNvPr id="5" name="object 5"/>
          <p:cNvSpPr txBox="1">
            <a:spLocks noGrp="1"/>
          </p:cNvSpPr>
          <p:nvPr>
            <p:ph type="body" idx="1"/>
          </p:nvPr>
        </p:nvSpPr>
        <p:spPr>
          <a:prstGeom prst="rect">
            <a:avLst/>
          </a:prstGeom>
        </p:spPr>
        <p:txBody>
          <a:bodyPr vert="horz" wrap="square" lIns="0" tIns="53975" rIns="0" bIns="0" rtlCol="0">
            <a:spAutoFit/>
          </a:bodyPr>
          <a:lstStyle/>
          <a:p>
            <a:pPr marL="12700" marR="1026795" algn="just">
              <a:lnSpc>
                <a:spcPts val="2590"/>
              </a:lnSpc>
              <a:spcBef>
                <a:spcPts val="425"/>
              </a:spcBef>
            </a:pPr>
            <a:r>
              <a:rPr dirty="0"/>
              <a:t>统——Data</a:t>
            </a:r>
            <a:r>
              <a:rPr spc="-35" dirty="0"/>
              <a:t> </a:t>
            </a:r>
            <a:r>
              <a:rPr dirty="0"/>
              <a:t>Center</a:t>
            </a:r>
            <a:r>
              <a:rPr spc="-35" dirty="0"/>
              <a:t> </a:t>
            </a:r>
            <a:r>
              <a:rPr dirty="0"/>
              <a:t>Operation  System（DCOS）必定是未来趋势</a:t>
            </a:r>
            <a:endParaRPr dirty="0"/>
          </a:p>
          <a:p>
            <a:pPr marL="12700" marR="264795" algn="just">
              <a:lnSpc>
                <a:spcPts val="2590"/>
              </a:lnSpc>
              <a:spcBef>
                <a:spcPts val="1000"/>
              </a:spcBef>
              <a:buSzPct val="96000"/>
              <a:buFont typeface="Arial" panose="020B0604020202020204"/>
              <a:buChar char="•"/>
              <a:tabLst>
                <a:tab pos="120650" algn="l"/>
              </a:tabLst>
            </a:pPr>
            <a:r>
              <a:rPr dirty="0"/>
              <a:t>平台服务层负责按照需求动态地创建 分布式服务（如HDFS、HBase等），部 署传统应用</a:t>
            </a:r>
            <a:endParaRPr dirty="0"/>
          </a:p>
          <a:p>
            <a:pPr marL="12700" marR="112395">
              <a:lnSpc>
                <a:spcPts val="2590"/>
              </a:lnSpc>
              <a:spcBef>
                <a:spcPts val="1000"/>
              </a:spcBef>
              <a:buSzPct val="96000"/>
              <a:buFont typeface="Arial" panose="020B0604020202020204"/>
              <a:buChar char="•"/>
              <a:tabLst>
                <a:tab pos="120650" algn="l"/>
              </a:tabLst>
            </a:pPr>
            <a:r>
              <a:rPr dirty="0"/>
              <a:t>操作系统内置服务提供DCOS的必备功 能，例如，集群扩容减配、服务发现、 流量计费等</a:t>
            </a:r>
            <a:endParaRPr dirty="0"/>
          </a:p>
          <a:p>
            <a:pPr marL="12700" marR="5080">
              <a:lnSpc>
                <a:spcPts val="2590"/>
              </a:lnSpc>
              <a:spcBef>
                <a:spcPts val="1000"/>
              </a:spcBef>
              <a:buSzPct val="96000"/>
              <a:buFont typeface="Arial" panose="020B0604020202020204"/>
              <a:buChar char="•"/>
              <a:tabLst>
                <a:tab pos="120650" algn="l"/>
              </a:tabLst>
            </a:pPr>
            <a:r>
              <a:rPr dirty="0"/>
              <a:t>操作系统内核负责管理存储器、文件、 外设和资源，便于创建和部署容器、 虚拟机或集群等物理资源</a:t>
            </a:r>
            <a:endParaRPr dirty="0"/>
          </a:p>
        </p:txBody>
      </p:sp>
      <p:sp>
        <p:nvSpPr>
          <p:cNvPr id="6" name="object 6"/>
          <p:cNvSpPr/>
          <p:nvPr/>
        </p:nvSpPr>
        <p:spPr>
          <a:xfrm>
            <a:off x="1187196" y="2602992"/>
            <a:ext cx="3918204" cy="2976372"/>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2180589" y="594360"/>
            <a:ext cx="78314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b="0" spc="-5" dirty="0">
                <a:latin typeface="Calibri Light" panose="020F0302020204030204"/>
                <a:cs typeface="Calibri Light" panose="020F0302020204030204"/>
              </a:rPr>
              <a:t>14.3.</a:t>
            </a:r>
            <a:r>
              <a:rPr b="0" dirty="0">
                <a:latin typeface="Calibri Light" panose="020F0302020204030204"/>
                <a:cs typeface="Calibri Light" panose="020F0302020204030204"/>
              </a:rPr>
              <a:t>2	</a:t>
            </a:r>
            <a:r>
              <a:rPr dirty="0">
                <a:latin typeface="宋体" panose="02010600030101010101" pitchFamily="2" charset="-122"/>
                <a:cs typeface="宋体" panose="02010600030101010101" pitchFamily="2" charset="-122"/>
              </a:rPr>
              <a:t>云计算与人工智能的融</a:t>
            </a:r>
            <a:r>
              <a:rPr spc="5" dirty="0">
                <a:latin typeface="宋体" panose="02010600030101010101" pitchFamily="2" charset="-122"/>
                <a:cs typeface="宋体" panose="02010600030101010101" pitchFamily="2" charset="-122"/>
              </a:rPr>
              <a:t>合</a:t>
            </a:r>
            <a:endParaRPr spc="5" dirty="0">
              <a:latin typeface="宋体" panose="02010600030101010101" pitchFamily="2" charset="-122"/>
              <a:cs typeface="宋体" panose="02010600030101010101" pitchFamily="2" charset="-122"/>
            </a:endParaRPr>
          </a:p>
        </p:txBody>
      </p:sp>
      <p:sp>
        <p:nvSpPr>
          <p:cNvPr id="3" name="object 3"/>
          <p:cNvSpPr txBox="1"/>
          <p:nvPr/>
        </p:nvSpPr>
        <p:spPr>
          <a:xfrm>
            <a:off x="916939" y="1803400"/>
            <a:ext cx="10215245" cy="3903345"/>
          </a:xfrm>
          <a:prstGeom prst="rect">
            <a:avLst/>
          </a:prstGeom>
        </p:spPr>
        <p:txBody>
          <a:bodyPr vert="horz" wrap="square" lIns="0" tIns="60325" rIns="0" bIns="0" rtlCol="0">
            <a:spAutoFit/>
          </a:bodyPr>
          <a:lstStyle/>
          <a:p>
            <a:pPr marL="241300" marR="5080" indent="-228600">
              <a:lnSpc>
                <a:spcPts val="3020"/>
              </a:lnSpc>
              <a:spcBef>
                <a:spcPts val="475"/>
              </a:spcBef>
              <a:buFont typeface="Arial" panose="020B0604020202020204"/>
              <a:buChar char="•"/>
              <a:tabLst>
                <a:tab pos="241300" algn="l"/>
              </a:tabLst>
            </a:pPr>
            <a:r>
              <a:rPr sz="2800" spc="-5" dirty="0">
                <a:latin typeface="Calibri" panose="020F0502020204030204"/>
                <a:cs typeface="Calibri" panose="020F0502020204030204"/>
              </a:rPr>
              <a:t>AI</a:t>
            </a:r>
            <a:r>
              <a:rPr sz="2800" dirty="0">
                <a:latin typeface="宋体" panose="02010600030101010101" pitchFamily="2" charset="-122"/>
                <a:cs typeface="宋体" panose="02010600030101010101" pitchFamily="2" charset="-122"/>
              </a:rPr>
              <a:t>的兴起，是云计算、大数据演进和成熟的必然结果。</a:t>
            </a:r>
            <a:r>
              <a:rPr sz="2800" spc="-5" dirty="0">
                <a:latin typeface="Calibri" panose="020F0502020204030204"/>
                <a:cs typeface="Calibri" panose="020F0502020204030204"/>
              </a:rPr>
              <a:t>AI</a:t>
            </a:r>
            <a:r>
              <a:rPr sz="2800" dirty="0">
                <a:latin typeface="宋体" panose="02010600030101010101" pitchFamily="2" charset="-122"/>
                <a:cs typeface="宋体" panose="02010600030101010101" pitchFamily="2" charset="-122"/>
              </a:rPr>
              <a:t>的核</a:t>
            </a:r>
            <a:r>
              <a:rPr sz="2800" spc="-5" dirty="0">
                <a:latin typeface="宋体" panose="02010600030101010101" pitchFamily="2" charset="-122"/>
                <a:cs typeface="宋体" panose="02010600030101010101" pitchFamily="2" charset="-122"/>
              </a:rPr>
              <a:t>心 </a:t>
            </a:r>
            <a:r>
              <a:rPr sz="2800" dirty="0">
                <a:latin typeface="宋体" panose="02010600030101010101" pitchFamily="2" charset="-122"/>
                <a:cs typeface="宋体" panose="02010600030101010101" pitchFamily="2" charset="-122"/>
              </a:rPr>
              <a:t>不仅仅是算法，更是学习，尤其是在大数据环境下充分发挥大</a:t>
            </a:r>
            <a:r>
              <a:rPr sz="2800" spc="-5" dirty="0">
                <a:latin typeface="宋体" panose="02010600030101010101" pitchFamily="2" charset="-122"/>
                <a:cs typeface="宋体" panose="02010600030101010101" pitchFamily="2" charset="-122"/>
              </a:rPr>
              <a:t>数 </a:t>
            </a:r>
            <a:r>
              <a:rPr sz="2800" dirty="0">
                <a:latin typeface="宋体" panose="02010600030101010101" pitchFamily="2" charset="-122"/>
                <a:cs typeface="宋体" panose="02010600030101010101" pitchFamily="2" charset="-122"/>
              </a:rPr>
              <a:t>据碎片化认知的优势，降低认知难度，最终实现“</a:t>
            </a:r>
            <a:r>
              <a:rPr sz="2800" dirty="0">
                <a:solidFill>
                  <a:srgbClr val="FF0000"/>
                </a:solidFill>
                <a:latin typeface="宋体" panose="02010600030101010101" pitchFamily="2" charset="-122"/>
                <a:cs typeface="宋体" panose="02010600030101010101" pitchFamily="2" charset="-122"/>
              </a:rPr>
              <a:t>数据有价值</a:t>
            </a:r>
            <a:r>
              <a:rPr sz="2800" spc="-5" dirty="0">
                <a:latin typeface="宋体" panose="02010600030101010101" pitchFamily="2" charset="-122"/>
                <a:cs typeface="宋体" panose="02010600030101010101" pitchFamily="2" charset="-122"/>
              </a:rPr>
              <a:t>” </a:t>
            </a:r>
            <a:r>
              <a:rPr sz="2800" dirty="0">
                <a:latin typeface="宋体" panose="02010600030101010101" pitchFamily="2" charset="-122"/>
                <a:cs typeface="宋体" panose="02010600030101010101" pitchFamily="2" charset="-122"/>
              </a:rPr>
              <a:t>的人工智能。打个形象的比喻，如果说云计算是大数据的土壤</a:t>
            </a:r>
            <a:r>
              <a:rPr sz="2800" spc="-5" dirty="0">
                <a:latin typeface="宋体" panose="02010600030101010101" pitchFamily="2" charset="-122"/>
                <a:cs typeface="宋体" panose="02010600030101010101" pitchFamily="2" charset="-122"/>
              </a:rPr>
              <a:t>， </a:t>
            </a:r>
            <a:r>
              <a:rPr sz="2800" dirty="0">
                <a:latin typeface="宋体" panose="02010600030101010101" pitchFamily="2" charset="-122"/>
                <a:cs typeface="宋体" panose="02010600030101010101" pitchFamily="2" charset="-122"/>
              </a:rPr>
              <a:t>那么大数据就是</a:t>
            </a:r>
            <a:r>
              <a:rPr sz="2800" spc="-5" dirty="0">
                <a:latin typeface="Calibri" panose="020F0502020204030204"/>
                <a:cs typeface="Calibri" panose="020F0502020204030204"/>
              </a:rPr>
              <a:t>AI</a:t>
            </a:r>
            <a:r>
              <a:rPr sz="2800" dirty="0">
                <a:latin typeface="宋体" panose="02010600030101010101" pitchFamily="2" charset="-122"/>
                <a:cs typeface="宋体" panose="02010600030101010101" pitchFamily="2" charset="-122"/>
              </a:rPr>
              <a:t>生长所需要的水分和肥料，而</a:t>
            </a:r>
            <a:r>
              <a:rPr sz="2800" spc="-5" dirty="0">
                <a:latin typeface="Calibri" panose="020F0502020204030204"/>
                <a:cs typeface="Calibri" panose="020F0502020204030204"/>
              </a:rPr>
              <a:t>AI</a:t>
            </a:r>
            <a:r>
              <a:rPr sz="2800" dirty="0">
                <a:latin typeface="宋体" panose="02010600030101010101" pitchFamily="2" charset="-122"/>
                <a:cs typeface="宋体" panose="02010600030101010101" pitchFamily="2" charset="-122"/>
              </a:rPr>
              <a:t>就是最终在</a:t>
            </a:r>
            <a:r>
              <a:rPr sz="2800" spc="-5" dirty="0">
                <a:latin typeface="宋体" panose="02010600030101010101" pitchFamily="2" charset="-122"/>
                <a:cs typeface="宋体" panose="02010600030101010101" pitchFamily="2" charset="-122"/>
              </a:rPr>
              <a:t>云 </a:t>
            </a:r>
            <a:r>
              <a:rPr sz="2800" dirty="0">
                <a:latin typeface="宋体" panose="02010600030101010101" pitchFamily="2" charset="-122"/>
                <a:cs typeface="宋体" panose="02010600030101010101" pitchFamily="2" charset="-122"/>
              </a:rPr>
              <a:t>计算和大数据的呵护下盛开的花朵。</a:t>
            </a:r>
            <a:r>
              <a:rPr sz="2800" spc="-5" dirty="0">
                <a:latin typeface="Calibri" panose="020F0502020204030204"/>
                <a:cs typeface="Calibri" panose="020F0502020204030204"/>
              </a:rPr>
              <a:t>AI</a:t>
            </a:r>
            <a:r>
              <a:rPr sz="2800" dirty="0">
                <a:latin typeface="宋体" panose="02010600030101010101" pitchFamily="2" charset="-122"/>
                <a:cs typeface="宋体" panose="02010600030101010101" pitchFamily="2" charset="-122"/>
              </a:rPr>
              <a:t>作为一个交叉学科始于</a:t>
            </a:r>
            <a:r>
              <a:rPr sz="2800" spc="-5" dirty="0">
                <a:latin typeface="Calibri" panose="020F0502020204030204"/>
                <a:cs typeface="Calibri" panose="020F0502020204030204"/>
              </a:rPr>
              <a:t>20  </a:t>
            </a:r>
            <a:r>
              <a:rPr sz="2800" dirty="0">
                <a:latin typeface="宋体" panose="02010600030101010101" pitchFamily="2" charset="-122"/>
                <a:cs typeface="宋体" panose="02010600030101010101" pitchFamily="2" charset="-122"/>
              </a:rPr>
              <a:t>世纪</a:t>
            </a:r>
            <a:r>
              <a:rPr sz="2800" spc="-5" dirty="0">
                <a:latin typeface="Calibri" panose="020F0502020204030204"/>
                <a:cs typeface="Calibri" panose="020F0502020204030204"/>
              </a:rPr>
              <a:t>50</a:t>
            </a:r>
            <a:r>
              <a:rPr sz="2800" dirty="0">
                <a:latin typeface="宋体" panose="02010600030101010101" pitchFamily="2" charset="-122"/>
                <a:cs typeface="宋体" panose="02010600030101010101" pitchFamily="2" charset="-122"/>
              </a:rPr>
              <a:t>年代，除了离不开计算机、模式识别技术外，还涉及复</a:t>
            </a:r>
            <a:r>
              <a:rPr sz="2800" spc="-5" dirty="0">
                <a:latin typeface="宋体" panose="02010600030101010101" pitchFamily="2" charset="-122"/>
                <a:cs typeface="宋体" panose="02010600030101010101" pitchFamily="2" charset="-122"/>
              </a:rPr>
              <a:t>杂 </a:t>
            </a:r>
            <a:r>
              <a:rPr sz="2800" dirty="0">
                <a:latin typeface="宋体" panose="02010600030101010101" pitchFamily="2" charset="-122"/>
                <a:cs typeface="宋体" panose="02010600030101010101" pitchFamily="2" charset="-122"/>
              </a:rPr>
              <a:t>的脑科学、认知科学乃至哲学等诸多领域，但它自诞生后一直</a:t>
            </a:r>
            <a:r>
              <a:rPr sz="2800" spc="-5" dirty="0">
                <a:latin typeface="宋体" panose="02010600030101010101" pitchFamily="2" charset="-122"/>
                <a:cs typeface="宋体" panose="02010600030101010101" pitchFamily="2" charset="-122"/>
              </a:rPr>
              <a:t>处 </a:t>
            </a:r>
            <a:r>
              <a:rPr sz="2800" dirty="0">
                <a:latin typeface="宋体" panose="02010600030101010101" pitchFamily="2" charset="-122"/>
                <a:cs typeface="宋体" panose="02010600030101010101" pitchFamily="2" charset="-122"/>
              </a:rPr>
              <a:t>于缓慢前行的状态，直到遇见了云计算和大数据才出现了质的</a:t>
            </a:r>
            <a:r>
              <a:rPr sz="2800" spc="-5" dirty="0">
                <a:latin typeface="宋体" panose="02010600030101010101" pitchFamily="2" charset="-122"/>
                <a:cs typeface="宋体" panose="02010600030101010101" pitchFamily="2" charset="-122"/>
              </a:rPr>
              <a:t>飞 跃</a:t>
            </a:r>
            <a:endParaRPr sz="2800">
              <a:latin typeface="宋体" panose="02010600030101010101" pitchFamily="2" charset="-122"/>
              <a:cs typeface="宋体" panose="02010600030101010101" pitchFamily="2" charset="-122"/>
            </a:endParaRPr>
          </a:p>
        </p:txBody>
      </p:sp>
      <p:sp>
        <p:nvSpPr>
          <p:cNvPr id="4" name="动作按钮: 后退或前一项 3">
            <a:hlinkClick r:id="rId1" action="ppaction://hlinksldjump" highlightClick="1"/>
          </p:cNvPr>
          <p:cNvSpPr/>
          <p:nvPr/>
        </p:nvSpPr>
        <p:spPr>
          <a:xfrm>
            <a:off x="11150918" y="6246495"/>
            <a:ext cx="720725" cy="360363"/>
          </a:xfrm>
          <a:prstGeom prst="actionButtonBackPrevious">
            <a:avLst/>
          </a:prstGeom>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mn-lt"/>
              <a:ea typeface="+mn-ea"/>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266895" y="2805836"/>
            <a:ext cx="3347085" cy="1245870"/>
          </a:xfrm>
          <a:prstGeom prst="rect">
            <a:avLst/>
          </a:prstGeom>
        </p:spPr>
        <p:txBody>
          <a:bodyPr vert="horz" wrap="square" lIns="0" tIns="13335" rIns="0" bIns="0" rtlCol="0">
            <a:spAutoFit/>
          </a:bodyPr>
          <a:lstStyle/>
          <a:p>
            <a:pPr marL="12700">
              <a:lnSpc>
                <a:spcPct val="100000"/>
              </a:lnSpc>
              <a:spcBef>
                <a:spcPts val="105"/>
              </a:spcBef>
            </a:pPr>
            <a:r>
              <a:rPr sz="8000" b="1" i="1" spc="-15" dirty="0">
                <a:latin typeface="Calibri" panose="020F0502020204030204"/>
                <a:cs typeface="Calibri" panose="020F0502020204030204"/>
              </a:rPr>
              <a:t>Thanks!</a:t>
            </a:r>
            <a:endParaRPr sz="8000">
              <a:latin typeface="Calibri" panose="020F0502020204030204"/>
              <a:cs typeface="Calibri" panose="020F0502020204030204"/>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916939" y="594360"/>
            <a:ext cx="4058920" cy="697230"/>
          </a:xfrm>
          <a:prstGeom prst="rect">
            <a:avLst/>
          </a:prstGeom>
        </p:spPr>
        <p:txBody>
          <a:bodyPr vert="horz" wrap="square" lIns="0" tIns="13335" rIns="0" bIns="0" rtlCol="0">
            <a:spAutoFit/>
          </a:bodyPr>
          <a:lstStyle/>
          <a:p>
            <a:pPr marL="12700">
              <a:lnSpc>
                <a:spcPct val="100000"/>
              </a:lnSpc>
              <a:spcBef>
                <a:spcPts val="105"/>
              </a:spcBef>
              <a:tabLst>
                <a:tab pos="1250950" algn="l"/>
              </a:tabLst>
            </a:pPr>
            <a:r>
              <a:rPr b="0" spc="-5" dirty="0">
                <a:latin typeface="Calibri Light" panose="020F0302020204030204"/>
                <a:cs typeface="Calibri Light" panose="020F0302020204030204"/>
              </a:rPr>
              <a:t>14.</a:t>
            </a:r>
            <a:r>
              <a:rPr b="0" dirty="0">
                <a:latin typeface="Calibri Light" panose="020F0302020204030204"/>
                <a:cs typeface="Calibri Light" panose="020F0302020204030204"/>
              </a:rPr>
              <a:t>1	</a:t>
            </a:r>
            <a:r>
              <a:rPr dirty="0">
                <a:latin typeface="宋体" panose="02010600030101010101" pitchFamily="2" charset="-122"/>
                <a:cs typeface="宋体" panose="02010600030101010101" pitchFamily="2" charset="-122"/>
              </a:rPr>
              <a:t>初识大数</a:t>
            </a:r>
            <a:r>
              <a:rPr spc="5" dirty="0">
                <a:latin typeface="宋体" panose="02010600030101010101" pitchFamily="2" charset="-122"/>
                <a:cs typeface="宋体" panose="02010600030101010101" pitchFamily="2" charset="-122"/>
              </a:rPr>
              <a:t>据</a:t>
            </a:r>
            <a:endParaRPr spc="5" dirty="0">
              <a:latin typeface="宋体" panose="02010600030101010101" pitchFamily="2" charset="-122"/>
              <a:cs typeface="宋体" panose="02010600030101010101" pitchFamily="2" charset="-122"/>
            </a:endParaRPr>
          </a:p>
        </p:txBody>
      </p:sp>
      <p:sp>
        <p:nvSpPr>
          <p:cNvPr id="3" name="object 3"/>
          <p:cNvSpPr txBox="1"/>
          <p:nvPr/>
        </p:nvSpPr>
        <p:spPr>
          <a:xfrm>
            <a:off x="688340" y="1493393"/>
            <a:ext cx="3931285" cy="1557020"/>
          </a:xfrm>
          <a:prstGeom prst="rect">
            <a:avLst/>
          </a:prstGeom>
        </p:spPr>
        <p:txBody>
          <a:bodyPr vert="horz" wrap="square" lIns="0" tIns="96520" rIns="0" bIns="0" rtlCol="0">
            <a:spAutoFit/>
          </a:bodyPr>
          <a:lstStyle/>
          <a:p>
            <a:pPr marL="12700" lvl="2">
              <a:lnSpc>
                <a:spcPct val="100000"/>
              </a:lnSpc>
              <a:spcBef>
                <a:spcPts val="760"/>
              </a:spcBef>
              <a:buFont typeface="Calibri" panose="020F0502020204030204"/>
              <a:buAutoNum type="arabicPeriod"/>
              <a:tabLst>
                <a:tab pos="1073785" algn="l"/>
                <a:tab pos="1074420" algn="l"/>
              </a:tabLst>
            </a:pPr>
            <a:r>
              <a:rPr sz="2800" dirty="0">
                <a:latin typeface="宋体" panose="02010600030101010101" pitchFamily="2" charset="-122"/>
                <a:cs typeface="宋体" panose="02010600030101010101" pitchFamily="2" charset="-122"/>
              </a:rPr>
              <a:t>大数据的发展背</a:t>
            </a:r>
            <a:r>
              <a:rPr sz="2800" spc="-5" dirty="0">
                <a:latin typeface="宋体" panose="02010600030101010101" pitchFamily="2" charset="-122"/>
                <a:cs typeface="宋体" panose="02010600030101010101" pitchFamily="2" charset="-122"/>
              </a:rPr>
              <a:t>景</a:t>
            </a:r>
            <a:endParaRPr sz="2800">
              <a:latin typeface="宋体" panose="02010600030101010101" pitchFamily="2" charset="-122"/>
              <a:cs typeface="宋体" panose="02010600030101010101" pitchFamily="2" charset="-122"/>
            </a:endParaRPr>
          </a:p>
          <a:p>
            <a:pPr marL="12700" lvl="2">
              <a:lnSpc>
                <a:spcPct val="100000"/>
              </a:lnSpc>
              <a:spcBef>
                <a:spcPts val="660"/>
              </a:spcBef>
              <a:buFont typeface="Calibri" panose="020F0502020204030204"/>
              <a:buAutoNum type="arabicPeriod"/>
              <a:tabLst>
                <a:tab pos="1073785" algn="l"/>
                <a:tab pos="1074420" algn="l"/>
              </a:tabLst>
            </a:pPr>
            <a:r>
              <a:rPr sz="2800" dirty="0">
                <a:latin typeface="宋体" panose="02010600030101010101" pitchFamily="2" charset="-122"/>
                <a:cs typeface="宋体" panose="02010600030101010101" pitchFamily="2" charset="-122"/>
              </a:rPr>
              <a:t>大数据的定</a:t>
            </a:r>
            <a:r>
              <a:rPr sz="2800" spc="-5" dirty="0">
                <a:latin typeface="宋体" panose="02010600030101010101" pitchFamily="2" charset="-122"/>
                <a:cs typeface="宋体" panose="02010600030101010101" pitchFamily="2" charset="-122"/>
              </a:rPr>
              <a:t>义</a:t>
            </a:r>
            <a:endParaRPr sz="2800">
              <a:latin typeface="宋体" panose="02010600030101010101" pitchFamily="2" charset="-122"/>
              <a:cs typeface="宋体" panose="02010600030101010101" pitchFamily="2" charset="-122"/>
            </a:endParaRPr>
          </a:p>
          <a:p>
            <a:pPr marL="12700" lvl="2">
              <a:lnSpc>
                <a:spcPct val="100000"/>
              </a:lnSpc>
              <a:spcBef>
                <a:spcPts val="660"/>
              </a:spcBef>
              <a:buFont typeface="Calibri" panose="020F0502020204030204"/>
              <a:buAutoNum type="arabicPeriod"/>
              <a:tabLst>
                <a:tab pos="1073785" algn="l"/>
                <a:tab pos="1074420" algn="l"/>
              </a:tabLst>
            </a:pPr>
            <a:r>
              <a:rPr sz="2800" dirty="0">
                <a:latin typeface="宋体" panose="02010600030101010101" pitchFamily="2" charset="-122"/>
                <a:cs typeface="宋体" panose="02010600030101010101" pitchFamily="2" charset="-122"/>
              </a:rPr>
              <a:t>大数据的技</a:t>
            </a:r>
            <a:r>
              <a:rPr sz="2800" spc="-5" dirty="0">
                <a:latin typeface="宋体" panose="02010600030101010101" pitchFamily="2" charset="-122"/>
                <a:cs typeface="宋体" panose="02010600030101010101" pitchFamily="2" charset="-122"/>
              </a:rPr>
              <a:t>术</a:t>
            </a:r>
            <a:endParaRPr sz="2800">
              <a:latin typeface="宋体" panose="02010600030101010101" pitchFamily="2" charset="-122"/>
              <a:cs typeface="宋体" panose="02010600030101010101" pitchFamily="2"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020377" y="594360"/>
            <a:ext cx="61550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b="0" spc="-5" dirty="0">
                <a:latin typeface="Calibri Light" panose="020F0302020204030204"/>
                <a:cs typeface="Calibri Light" panose="020F0302020204030204"/>
              </a:rPr>
              <a:t>14.1.</a:t>
            </a:r>
            <a:r>
              <a:rPr b="0" dirty="0">
                <a:latin typeface="Calibri Light" panose="020F0302020204030204"/>
                <a:cs typeface="Calibri Light" panose="020F0302020204030204"/>
              </a:rPr>
              <a:t>1	</a:t>
            </a:r>
            <a:r>
              <a:rPr dirty="0">
                <a:latin typeface="宋体" panose="02010600030101010101" pitchFamily="2" charset="-122"/>
                <a:cs typeface="宋体" panose="02010600030101010101" pitchFamily="2" charset="-122"/>
              </a:rPr>
              <a:t>大数据的发展背</a:t>
            </a:r>
            <a:r>
              <a:rPr spc="5" dirty="0">
                <a:latin typeface="宋体" panose="02010600030101010101" pitchFamily="2" charset="-122"/>
                <a:cs typeface="宋体" panose="02010600030101010101" pitchFamily="2" charset="-122"/>
              </a:rPr>
              <a:t>景</a:t>
            </a:r>
            <a:endParaRPr spc="5" dirty="0">
              <a:latin typeface="宋体" panose="02010600030101010101" pitchFamily="2" charset="-122"/>
              <a:cs typeface="宋体" panose="02010600030101010101" pitchFamily="2" charset="-122"/>
            </a:endParaRPr>
          </a:p>
        </p:txBody>
      </p:sp>
      <p:sp>
        <p:nvSpPr>
          <p:cNvPr id="3" name="object 3"/>
          <p:cNvSpPr txBox="1"/>
          <p:nvPr/>
        </p:nvSpPr>
        <p:spPr>
          <a:xfrm>
            <a:off x="1265555" y="1576069"/>
            <a:ext cx="3353435" cy="451484"/>
          </a:xfrm>
          <a:prstGeom prst="rect">
            <a:avLst/>
          </a:prstGeom>
        </p:spPr>
        <p:txBody>
          <a:bodyPr vert="horz" wrap="square" lIns="0" tIns="12065" rIns="0" bIns="0" rtlCol="0">
            <a:spAutoFit/>
          </a:bodyPr>
          <a:lstStyle/>
          <a:p>
            <a:pPr marL="12700">
              <a:lnSpc>
                <a:spcPct val="100000"/>
              </a:lnSpc>
              <a:spcBef>
                <a:spcPts val="95"/>
              </a:spcBef>
            </a:pPr>
            <a:r>
              <a:rPr sz="2800" spc="-20" dirty="0">
                <a:latin typeface="Calibri" panose="020F0502020204030204"/>
                <a:cs typeface="Calibri" panose="020F0502020204030204"/>
              </a:rPr>
              <a:t>Data</a:t>
            </a:r>
            <a:r>
              <a:rPr sz="2800" spc="-35" dirty="0">
                <a:latin typeface="Calibri" panose="020F0502020204030204"/>
                <a:cs typeface="Calibri" panose="020F0502020204030204"/>
              </a:rPr>
              <a:t> </a:t>
            </a:r>
            <a:r>
              <a:rPr sz="2800" spc="-15" dirty="0">
                <a:latin typeface="Calibri" panose="020F0502020204030204"/>
                <a:cs typeface="Calibri" panose="020F0502020204030204"/>
              </a:rPr>
              <a:t>Never</a:t>
            </a:r>
            <a:r>
              <a:rPr sz="2800" spc="-30" dirty="0">
                <a:latin typeface="Calibri" panose="020F0502020204030204"/>
                <a:cs typeface="Calibri" panose="020F0502020204030204"/>
              </a:rPr>
              <a:t> </a:t>
            </a:r>
            <a:r>
              <a:rPr sz="2800" spc="-5" dirty="0">
                <a:latin typeface="Calibri" panose="020F0502020204030204"/>
                <a:cs typeface="Calibri" panose="020F0502020204030204"/>
              </a:rPr>
              <a:t>Sleeps</a:t>
            </a:r>
            <a:r>
              <a:rPr sz="2800" dirty="0">
                <a:latin typeface="宋体" panose="02010600030101010101" pitchFamily="2" charset="-122"/>
                <a:cs typeface="宋体" panose="02010600030101010101" pitchFamily="2" charset="-122"/>
              </a:rPr>
              <a:t>项</a:t>
            </a:r>
            <a:r>
              <a:rPr sz="2800" spc="-5" dirty="0">
                <a:latin typeface="宋体" panose="02010600030101010101" pitchFamily="2" charset="-122"/>
                <a:cs typeface="宋体" panose="02010600030101010101" pitchFamily="2" charset="-122"/>
              </a:rPr>
              <a:t>目</a:t>
            </a:r>
            <a:endParaRPr sz="2800">
              <a:latin typeface="宋体" panose="02010600030101010101" pitchFamily="2" charset="-122"/>
              <a:cs typeface="宋体" panose="02010600030101010101" pitchFamily="2" charset="-122"/>
            </a:endParaRPr>
          </a:p>
        </p:txBody>
      </p:sp>
      <p:sp>
        <p:nvSpPr>
          <p:cNvPr id="4" name="object 4"/>
          <p:cNvSpPr txBox="1"/>
          <p:nvPr/>
        </p:nvSpPr>
        <p:spPr>
          <a:xfrm>
            <a:off x="6335395" y="1762125"/>
            <a:ext cx="5015865" cy="4177665"/>
          </a:xfrm>
          <a:prstGeom prst="rect">
            <a:avLst/>
          </a:prstGeom>
        </p:spPr>
        <p:txBody>
          <a:bodyPr vert="horz" wrap="square" lIns="0" tIns="55244" rIns="0" bIns="0" rtlCol="0">
            <a:spAutoFit/>
          </a:bodyPr>
          <a:lstStyle/>
          <a:p>
            <a:pPr marL="241300" marR="5080" indent="-228600">
              <a:lnSpc>
                <a:spcPts val="2700"/>
              </a:lnSpc>
              <a:spcBef>
                <a:spcPts val="435"/>
              </a:spcBef>
              <a:buFont typeface="Arial" panose="020B0604020202020204"/>
              <a:buChar char="•"/>
              <a:tabLst>
                <a:tab pos="241300" algn="l"/>
              </a:tabLst>
            </a:pPr>
            <a:r>
              <a:rPr sz="2500" dirty="0">
                <a:latin typeface="宋体" panose="02010600030101010101" pitchFamily="2" charset="-122"/>
                <a:cs typeface="宋体" panose="02010600030101010101" pitchFamily="2" charset="-122"/>
              </a:rPr>
              <a:t>半个世纪以来，随着计算机技</a:t>
            </a:r>
            <a:r>
              <a:rPr sz="2500" spc="-5" dirty="0">
                <a:latin typeface="宋体" panose="02010600030101010101" pitchFamily="2" charset="-122"/>
                <a:cs typeface="宋体" panose="02010600030101010101" pitchFamily="2" charset="-122"/>
              </a:rPr>
              <a:t>术 </a:t>
            </a:r>
            <a:r>
              <a:rPr sz="2500" dirty="0">
                <a:latin typeface="宋体" panose="02010600030101010101" pitchFamily="2" charset="-122"/>
                <a:cs typeface="宋体" panose="02010600030101010101" pitchFamily="2" charset="-122"/>
              </a:rPr>
              <a:t>全面融入社会生活，信息爆炸</a:t>
            </a:r>
            <a:r>
              <a:rPr sz="2500" spc="-5" dirty="0">
                <a:latin typeface="宋体" panose="02010600030101010101" pitchFamily="2" charset="-122"/>
                <a:cs typeface="宋体" panose="02010600030101010101" pitchFamily="2" charset="-122"/>
              </a:rPr>
              <a:t>已 </a:t>
            </a:r>
            <a:r>
              <a:rPr sz="2500" dirty="0">
                <a:latin typeface="宋体" panose="02010600030101010101" pitchFamily="2" charset="-122"/>
                <a:cs typeface="宋体" panose="02010600030101010101" pitchFamily="2" charset="-122"/>
              </a:rPr>
              <a:t>经积累到了一个开始引发变革</a:t>
            </a:r>
            <a:r>
              <a:rPr sz="2500" spc="-5" dirty="0">
                <a:latin typeface="宋体" panose="02010600030101010101" pitchFamily="2" charset="-122"/>
                <a:cs typeface="宋体" panose="02010600030101010101" pitchFamily="2" charset="-122"/>
              </a:rPr>
              <a:t>的 </a:t>
            </a:r>
            <a:r>
              <a:rPr sz="2500" dirty="0">
                <a:latin typeface="宋体" panose="02010600030101010101" pitchFamily="2" charset="-122"/>
                <a:cs typeface="宋体" panose="02010600030101010101" pitchFamily="2" charset="-122"/>
              </a:rPr>
              <a:t>程度。它不仅使世界充斥着比</a:t>
            </a:r>
            <a:r>
              <a:rPr sz="2500" spc="-5" dirty="0">
                <a:latin typeface="宋体" panose="02010600030101010101" pitchFamily="2" charset="-122"/>
                <a:cs typeface="宋体" panose="02010600030101010101" pitchFamily="2" charset="-122"/>
              </a:rPr>
              <a:t>以 </a:t>
            </a:r>
            <a:r>
              <a:rPr sz="2500" dirty="0">
                <a:latin typeface="宋体" panose="02010600030101010101" pitchFamily="2" charset="-122"/>
                <a:cs typeface="宋体" panose="02010600030101010101" pitchFamily="2" charset="-122"/>
              </a:rPr>
              <a:t>往更多的信息，而且其增长速</a:t>
            </a:r>
            <a:r>
              <a:rPr sz="2500" spc="-5" dirty="0">
                <a:latin typeface="宋体" panose="02010600030101010101" pitchFamily="2" charset="-122"/>
                <a:cs typeface="宋体" panose="02010600030101010101" pitchFamily="2" charset="-122"/>
              </a:rPr>
              <a:t>度 </a:t>
            </a:r>
            <a:r>
              <a:rPr sz="2500" dirty="0">
                <a:latin typeface="宋体" panose="02010600030101010101" pitchFamily="2" charset="-122"/>
                <a:cs typeface="宋体" panose="02010600030101010101" pitchFamily="2" charset="-122"/>
              </a:rPr>
              <a:t>也在加快。互联网（社交、搜索</a:t>
            </a:r>
            <a:r>
              <a:rPr sz="2500" spc="-5" dirty="0">
                <a:latin typeface="宋体" panose="02010600030101010101" pitchFamily="2" charset="-122"/>
                <a:cs typeface="宋体" panose="02010600030101010101" pitchFamily="2" charset="-122"/>
              </a:rPr>
              <a:t>、 </a:t>
            </a:r>
            <a:r>
              <a:rPr sz="2500" dirty="0">
                <a:latin typeface="宋体" panose="02010600030101010101" pitchFamily="2" charset="-122"/>
                <a:cs typeface="宋体" panose="02010600030101010101" pitchFamily="2" charset="-122"/>
              </a:rPr>
              <a:t>电商）、移动互联网（微博）</a:t>
            </a:r>
            <a:r>
              <a:rPr sz="2500" spc="-5" dirty="0">
                <a:latin typeface="宋体" panose="02010600030101010101" pitchFamily="2" charset="-122"/>
                <a:cs typeface="宋体" panose="02010600030101010101" pitchFamily="2" charset="-122"/>
              </a:rPr>
              <a:t>、 </a:t>
            </a:r>
            <a:r>
              <a:rPr sz="2500" dirty="0">
                <a:latin typeface="宋体" panose="02010600030101010101" pitchFamily="2" charset="-122"/>
                <a:cs typeface="宋体" panose="02010600030101010101" pitchFamily="2" charset="-122"/>
              </a:rPr>
              <a:t>物联网（传感器，智慧地球）</a:t>
            </a:r>
            <a:r>
              <a:rPr sz="2500" spc="-5" dirty="0">
                <a:latin typeface="宋体" panose="02010600030101010101" pitchFamily="2" charset="-122"/>
                <a:cs typeface="宋体" panose="02010600030101010101" pitchFamily="2" charset="-122"/>
              </a:rPr>
              <a:t>、 </a:t>
            </a:r>
            <a:r>
              <a:rPr sz="2500" dirty="0">
                <a:latin typeface="宋体" panose="02010600030101010101" pitchFamily="2" charset="-122"/>
                <a:cs typeface="宋体" panose="02010600030101010101" pitchFamily="2" charset="-122"/>
              </a:rPr>
              <a:t>车联网、</a:t>
            </a:r>
            <a:r>
              <a:rPr sz="2500" spc="-5" dirty="0">
                <a:latin typeface="Calibri" panose="020F0502020204030204"/>
                <a:cs typeface="Calibri" panose="020F0502020204030204"/>
              </a:rPr>
              <a:t>GPS</a:t>
            </a:r>
            <a:r>
              <a:rPr sz="2500" dirty="0">
                <a:latin typeface="宋体" panose="02010600030101010101" pitchFamily="2" charset="-122"/>
                <a:cs typeface="宋体" panose="02010600030101010101" pitchFamily="2" charset="-122"/>
              </a:rPr>
              <a:t>、医学影像、安</a:t>
            </a:r>
            <a:r>
              <a:rPr sz="2500" spc="-5" dirty="0">
                <a:latin typeface="宋体" panose="02010600030101010101" pitchFamily="2" charset="-122"/>
                <a:cs typeface="宋体" panose="02010600030101010101" pitchFamily="2" charset="-122"/>
              </a:rPr>
              <a:t>全 </a:t>
            </a:r>
            <a:r>
              <a:rPr sz="2500" dirty="0">
                <a:latin typeface="宋体" panose="02010600030101010101" pitchFamily="2" charset="-122"/>
                <a:cs typeface="宋体" panose="02010600030101010101" pitchFamily="2" charset="-122"/>
              </a:rPr>
              <a:t>监控、金融（银行、股市、</a:t>
            </a:r>
            <a:r>
              <a:rPr sz="2500" spc="-5" dirty="0">
                <a:latin typeface="宋体" panose="02010600030101010101" pitchFamily="2" charset="-122"/>
                <a:cs typeface="宋体" panose="02010600030101010101" pitchFamily="2" charset="-122"/>
              </a:rPr>
              <a:t>保</a:t>
            </a:r>
            <a:endParaRPr sz="2500">
              <a:latin typeface="宋体" panose="02010600030101010101" pitchFamily="2" charset="-122"/>
              <a:cs typeface="宋体" panose="02010600030101010101" pitchFamily="2" charset="-122"/>
            </a:endParaRPr>
          </a:p>
          <a:p>
            <a:pPr marL="241300" marR="322580">
              <a:lnSpc>
                <a:spcPts val="2700"/>
              </a:lnSpc>
            </a:pPr>
            <a:r>
              <a:rPr sz="2500" dirty="0">
                <a:latin typeface="宋体" panose="02010600030101010101" pitchFamily="2" charset="-122"/>
                <a:cs typeface="宋体" panose="02010600030101010101" pitchFamily="2" charset="-122"/>
              </a:rPr>
              <a:t>险）、电信（通话、短信）都</a:t>
            </a:r>
            <a:r>
              <a:rPr sz="2500" spc="-5" dirty="0">
                <a:latin typeface="宋体" panose="02010600030101010101" pitchFamily="2" charset="-122"/>
                <a:cs typeface="宋体" panose="02010600030101010101" pitchFamily="2" charset="-122"/>
              </a:rPr>
              <a:t>在 </a:t>
            </a:r>
            <a:r>
              <a:rPr sz="2500" dirty="0">
                <a:latin typeface="宋体" panose="02010600030101010101" pitchFamily="2" charset="-122"/>
                <a:cs typeface="宋体" panose="02010600030101010101" pitchFamily="2" charset="-122"/>
              </a:rPr>
              <a:t>不断产生着新数</a:t>
            </a:r>
            <a:r>
              <a:rPr sz="2500" spc="-5" dirty="0">
                <a:latin typeface="宋体" panose="02010600030101010101" pitchFamily="2" charset="-122"/>
                <a:cs typeface="宋体" panose="02010600030101010101" pitchFamily="2" charset="-122"/>
              </a:rPr>
              <a:t>据</a:t>
            </a:r>
            <a:endParaRPr sz="2500">
              <a:latin typeface="宋体" panose="02010600030101010101" pitchFamily="2" charset="-122"/>
              <a:cs typeface="宋体" panose="02010600030101010101" pitchFamily="2" charset="-122"/>
            </a:endParaRPr>
          </a:p>
        </p:txBody>
      </p:sp>
      <p:sp>
        <p:nvSpPr>
          <p:cNvPr id="5" name="object 5"/>
          <p:cNvSpPr/>
          <p:nvPr/>
        </p:nvSpPr>
        <p:spPr>
          <a:xfrm>
            <a:off x="1271016" y="2209800"/>
            <a:ext cx="4985004" cy="3860291"/>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79177" y="594360"/>
            <a:ext cx="5037455" cy="697230"/>
          </a:xfrm>
          <a:prstGeom prst="rect">
            <a:avLst/>
          </a:prstGeom>
        </p:spPr>
        <p:txBody>
          <a:bodyPr vert="horz" wrap="square" lIns="0" tIns="13335" rIns="0" bIns="0" rtlCol="0">
            <a:spAutoFit/>
          </a:bodyPr>
          <a:lstStyle/>
          <a:p>
            <a:pPr marL="12700">
              <a:lnSpc>
                <a:spcPct val="100000"/>
              </a:lnSpc>
              <a:spcBef>
                <a:spcPts val="105"/>
              </a:spcBef>
              <a:tabLst>
                <a:tab pos="1670685" algn="l"/>
              </a:tabLst>
            </a:pPr>
            <a:r>
              <a:rPr b="0" spc="-5" dirty="0">
                <a:latin typeface="Calibri Light" panose="020F0302020204030204"/>
                <a:cs typeface="Calibri Light" panose="020F0302020204030204"/>
              </a:rPr>
              <a:t>14.1.</a:t>
            </a:r>
            <a:r>
              <a:rPr b="0" dirty="0">
                <a:latin typeface="Calibri Light" panose="020F0302020204030204"/>
                <a:cs typeface="Calibri Light" panose="020F0302020204030204"/>
              </a:rPr>
              <a:t>2	</a:t>
            </a:r>
            <a:r>
              <a:rPr dirty="0">
                <a:latin typeface="宋体" panose="02010600030101010101" pitchFamily="2" charset="-122"/>
                <a:cs typeface="宋体" panose="02010600030101010101" pitchFamily="2" charset="-122"/>
              </a:rPr>
              <a:t>大数据的定</a:t>
            </a:r>
            <a:r>
              <a:rPr spc="5" dirty="0">
                <a:latin typeface="宋体" panose="02010600030101010101" pitchFamily="2" charset="-122"/>
                <a:cs typeface="宋体" panose="02010600030101010101" pitchFamily="2" charset="-122"/>
              </a:rPr>
              <a:t>义</a:t>
            </a:r>
            <a:endParaRPr spc="5" dirty="0">
              <a:latin typeface="宋体" panose="02010600030101010101" pitchFamily="2" charset="-122"/>
              <a:cs typeface="宋体" panose="02010600030101010101" pitchFamily="2" charset="-122"/>
            </a:endParaRPr>
          </a:p>
        </p:txBody>
      </p:sp>
      <p:sp>
        <p:nvSpPr>
          <p:cNvPr id="3" name="object 3"/>
          <p:cNvSpPr txBox="1"/>
          <p:nvPr/>
        </p:nvSpPr>
        <p:spPr>
          <a:xfrm>
            <a:off x="1265555" y="1610994"/>
            <a:ext cx="3251835" cy="451484"/>
          </a:xfrm>
          <a:prstGeom prst="rect">
            <a:avLst/>
          </a:prstGeom>
        </p:spPr>
        <p:txBody>
          <a:bodyPr vert="horz" wrap="square" lIns="0" tIns="12065" rIns="0" bIns="0" rtlCol="0">
            <a:spAutoFit/>
          </a:bodyPr>
          <a:lstStyle/>
          <a:p>
            <a:pPr marL="12700">
              <a:lnSpc>
                <a:spcPct val="100000"/>
              </a:lnSpc>
              <a:spcBef>
                <a:spcPts val="95"/>
              </a:spcBef>
            </a:pPr>
            <a:r>
              <a:rPr sz="2800" dirty="0">
                <a:latin typeface="宋体" panose="02010600030101010101" pitchFamily="2" charset="-122"/>
                <a:cs typeface="宋体" panose="02010600030101010101" pitchFamily="2" charset="-122"/>
              </a:rPr>
              <a:t>大数据的一种</a:t>
            </a:r>
            <a:r>
              <a:rPr sz="2800" spc="-5" dirty="0">
                <a:latin typeface="Calibri" panose="020F0502020204030204"/>
                <a:cs typeface="Calibri" panose="020F0502020204030204"/>
              </a:rPr>
              <a:t>4V</a:t>
            </a:r>
            <a:r>
              <a:rPr sz="2800" dirty="0">
                <a:latin typeface="宋体" panose="02010600030101010101" pitchFamily="2" charset="-122"/>
                <a:cs typeface="宋体" panose="02010600030101010101" pitchFamily="2" charset="-122"/>
              </a:rPr>
              <a:t>定</a:t>
            </a:r>
            <a:r>
              <a:rPr sz="2800" spc="-5" dirty="0">
                <a:latin typeface="宋体" panose="02010600030101010101" pitchFamily="2" charset="-122"/>
                <a:cs typeface="宋体" panose="02010600030101010101" pitchFamily="2" charset="-122"/>
              </a:rPr>
              <a:t>义</a:t>
            </a:r>
            <a:endParaRPr sz="2800">
              <a:latin typeface="宋体" panose="02010600030101010101" pitchFamily="2" charset="-122"/>
              <a:cs typeface="宋体" panose="02010600030101010101" pitchFamily="2" charset="-122"/>
            </a:endParaRPr>
          </a:p>
        </p:txBody>
      </p:sp>
      <p:sp>
        <p:nvSpPr>
          <p:cNvPr id="4" name="object 4"/>
          <p:cNvSpPr txBox="1"/>
          <p:nvPr/>
        </p:nvSpPr>
        <p:spPr>
          <a:xfrm>
            <a:off x="6335395" y="1668780"/>
            <a:ext cx="4647565" cy="3644265"/>
          </a:xfrm>
          <a:prstGeom prst="rect">
            <a:avLst/>
          </a:prstGeom>
        </p:spPr>
        <p:txBody>
          <a:bodyPr vert="horz" wrap="square" lIns="0" tIns="60325" rIns="0" bIns="0" rtlCol="0">
            <a:spAutoFit/>
          </a:bodyPr>
          <a:lstStyle/>
          <a:p>
            <a:pPr marL="12700" marR="5080" algn="just">
              <a:lnSpc>
                <a:spcPts val="3020"/>
              </a:lnSpc>
              <a:spcBef>
                <a:spcPts val="475"/>
              </a:spcBef>
            </a:pPr>
            <a:r>
              <a:rPr sz="2800" dirty="0">
                <a:latin typeface="宋体" panose="02010600030101010101" pitchFamily="2" charset="-122"/>
                <a:cs typeface="宋体" panose="02010600030101010101" pitchFamily="2" charset="-122"/>
              </a:rPr>
              <a:t>大数据到底有哪些关键与本</a:t>
            </a:r>
            <a:r>
              <a:rPr sz="2800" spc="-5" dirty="0">
                <a:latin typeface="宋体" panose="02010600030101010101" pitchFamily="2" charset="-122"/>
                <a:cs typeface="宋体" panose="02010600030101010101" pitchFamily="2" charset="-122"/>
              </a:rPr>
              <a:t>质 </a:t>
            </a:r>
            <a:r>
              <a:rPr sz="2800" dirty="0">
                <a:latin typeface="宋体" panose="02010600030101010101" pitchFamily="2" charset="-122"/>
                <a:cs typeface="宋体" panose="02010600030101010101" pitchFamily="2" charset="-122"/>
              </a:rPr>
              <a:t>的特征，我们总结了如下四</a:t>
            </a:r>
            <a:r>
              <a:rPr sz="2800" spc="-5" dirty="0">
                <a:latin typeface="宋体" panose="02010600030101010101" pitchFamily="2" charset="-122"/>
                <a:cs typeface="宋体" panose="02010600030101010101" pitchFamily="2" charset="-122"/>
              </a:rPr>
              <a:t>个 </a:t>
            </a:r>
            <a:r>
              <a:rPr sz="2800" dirty="0">
                <a:latin typeface="宋体" panose="02010600030101010101" pitchFamily="2" charset="-122"/>
                <a:cs typeface="宋体" panose="02010600030101010101" pitchFamily="2" charset="-122"/>
              </a:rPr>
              <a:t>特征</a:t>
            </a:r>
            <a:r>
              <a:rPr sz="2800" spc="-5" dirty="0">
                <a:latin typeface="宋体" panose="02010600030101010101" pitchFamily="2" charset="-122"/>
                <a:cs typeface="宋体" panose="02010600030101010101" pitchFamily="2" charset="-122"/>
              </a:rPr>
              <a:t>：</a:t>
            </a:r>
            <a:endParaRPr sz="2800">
              <a:latin typeface="宋体" panose="02010600030101010101" pitchFamily="2" charset="-122"/>
              <a:cs typeface="宋体" panose="02010600030101010101" pitchFamily="2" charset="-122"/>
            </a:endParaRPr>
          </a:p>
          <a:p>
            <a:pPr marL="241300" indent="-228600">
              <a:lnSpc>
                <a:spcPct val="100000"/>
              </a:lnSpc>
              <a:spcBef>
                <a:spcPts val="620"/>
              </a:spcBef>
              <a:buFont typeface="Arial" panose="020B0604020202020204"/>
              <a:buChar char="•"/>
              <a:tabLst>
                <a:tab pos="241300" algn="l"/>
              </a:tabLst>
            </a:pPr>
            <a:r>
              <a:rPr sz="2800" dirty="0">
                <a:latin typeface="宋体" panose="02010600030101010101" pitchFamily="2" charset="-122"/>
                <a:cs typeface="宋体" panose="02010600030101010101" pitchFamily="2" charset="-122"/>
              </a:rPr>
              <a:t>多维度：特征维度</a:t>
            </a:r>
            <a:r>
              <a:rPr sz="2800" spc="-5" dirty="0">
                <a:latin typeface="宋体" panose="02010600030101010101" pitchFamily="2" charset="-122"/>
                <a:cs typeface="宋体" panose="02010600030101010101" pitchFamily="2" charset="-122"/>
              </a:rPr>
              <a:t>多</a:t>
            </a:r>
            <a:endParaRPr sz="2800">
              <a:latin typeface="宋体" panose="02010600030101010101" pitchFamily="2" charset="-122"/>
              <a:cs typeface="宋体" panose="02010600030101010101" pitchFamily="2" charset="-122"/>
            </a:endParaRPr>
          </a:p>
          <a:p>
            <a:pPr marL="241300" indent="-228600">
              <a:lnSpc>
                <a:spcPct val="100000"/>
              </a:lnSpc>
              <a:spcBef>
                <a:spcPts val="660"/>
              </a:spcBef>
              <a:buFont typeface="Arial" panose="020B0604020202020204"/>
              <a:buChar char="•"/>
              <a:tabLst>
                <a:tab pos="241300" algn="l"/>
              </a:tabLst>
            </a:pPr>
            <a:r>
              <a:rPr sz="2800" dirty="0">
                <a:latin typeface="宋体" panose="02010600030101010101" pitchFamily="2" charset="-122"/>
                <a:cs typeface="宋体" panose="02010600030101010101" pitchFamily="2" charset="-122"/>
              </a:rPr>
              <a:t>完备性：全面性，全局数</a:t>
            </a:r>
            <a:r>
              <a:rPr sz="2800" spc="-5" dirty="0">
                <a:latin typeface="宋体" panose="02010600030101010101" pitchFamily="2" charset="-122"/>
                <a:cs typeface="宋体" panose="02010600030101010101" pitchFamily="2" charset="-122"/>
              </a:rPr>
              <a:t>据</a:t>
            </a:r>
            <a:endParaRPr sz="2800">
              <a:latin typeface="宋体" panose="02010600030101010101" pitchFamily="2" charset="-122"/>
              <a:cs typeface="宋体" panose="02010600030101010101" pitchFamily="2" charset="-122"/>
            </a:endParaRPr>
          </a:p>
          <a:p>
            <a:pPr marL="241300" indent="-228600">
              <a:lnSpc>
                <a:spcPct val="100000"/>
              </a:lnSpc>
              <a:spcBef>
                <a:spcPts val="660"/>
              </a:spcBef>
              <a:buFont typeface="Arial" panose="020B0604020202020204"/>
              <a:buChar char="•"/>
              <a:tabLst>
                <a:tab pos="241300" algn="l"/>
              </a:tabLst>
            </a:pPr>
            <a:r>
              <a:rPr sz="2800" dirty="0">
                <a:latin typeface="宋体" panose="02010600030101010101" pitchFamily="2" charset="-122"/>
                <a:cs typeface="宋体" panose="02010600030101010101" pitchFamily="2" charset="-122"/>
              </a:rPr>
              <a:t>关联性：数据间的关联</a:t>
            </a:r>
            <a:r>
              <a:rPr sz="2800" spc="-5" dirty="0">
                <a:latin typeface="宋体" panose="02010600030101010101" pitchFamily="2" charset="-122"/>
                <a:cs typeface="宋体" panose="02010600030101010101" pitchFamily="2" charset="-122"/>
              </a:rPr>
              <a:t>性</a:t>
            </a:r>
            <a:endParaRPr sz="2800">
              <a:latin typeface="宋体" panose="02010600030101010101" pitchFamily="2" charset="-122"/>
              <a:cs typeface="宋体" panose="02010600030101010101" pitchFamily="2" charset="-122"/>
            </a:endParaRPr>
          </a:p>
          <a:p>
            <a:pPr marL="241300" marR="132080" indent="-228600">
              <a:lnSpc>
                <a:spcPts val="3020"/>
              </a:lnSpc>
              <a:spcBef>
                <a:spcPts val="1040"/>
              </a:spcBef>
              <a:buFont typeface="Arial" panose="020B0604020202020204"/>
              <a:buChar char="•"/>
              <a:tabLst>
                <a:tab pos="241300" algn="l"/>
              </a:tabLst>
            </a:pPr>
            <a:r>
              <a:rPr sz="2800" dirty="0">
                <a:latin typeface="宋体" panose="02010600030101010101" pitchFamily="2" charset="-122"/>
                <a:cs typeface="宋体" panose="02010600030101010101" pitchFamily="2" charset="-122"/>
              </a:rPr>
              <a:t>不确定性：数据的真实性</a:t>
            </a:r>
            <a:r>
              <a:rPr sz="2800" spc="-5" dirty="0">
                <a:latin typeface="宋体" panose="02010600030101010101" pitchFamily="2" charset="-122"/>
                <a:cs typeface="宋体" panose="02010600030101010101" pitchFamily="2" charset="-122"/>
              </a:rPr>
              <a:t>难 </a:t>
            </a:r>
            <a:r>
              <a:rPr sz="2800" dirty="0">
                <a:latin typeface="宋体" panose="02010600030101010101" pitchFamily="2" charset="-122"/>
                <a:cs typeface="宋体" panose="02010600030101010101" pitchFamily="2" charset="-122"/>
              </a:rPr>
              <a:t>以确定，噪音干扰严</a:t>
            </a:r>
            <a:r>
              <a:rPr sz="2800" spc="-5" dirty="0">
                <a:latin typeface="宋体" panose="02010600030101010101" pitchFamily="2" charset="-122"/>
                <a:cs typeface="宋体" panose="02010600030101010101" pitchFamily="2" charset="-122"/>
              </a:rPr>
              <a:t>重</a:t>
            </a:r>
            <a:endParaRPr sz="2800">
              <a:latin typeface="宋体" panose="02010600030101010101" pitchFamily="2" charset="-122"/>
              <a:cs typeface="宋体" panose="02010600030101010101" pitchFamily="2" charset="-122"/>
            </a:endParaRPr>
          </a:p>
        </p:txBody>
      </p:sp>
      <p:sp>
        <p:nvSpPr>
          <p:cNvPr id="5" name="object 5"/>
          <p:cNvSpPr/>
          <p:nvPr/>
        </p:nvSpPr>
        <p:spPr>
          <a:xfrm>
            <a:off x="533400" y="2432304"/>
            <a:ext cx="5247131" cy="3185160"/>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289300" y="481330"/>
            <a:ext cx="56140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panose="02010600030101010101" pitchFamily="2" charset="-122"/>
                <a:cs typeface="宋体" panose="02010600030101010101" pitchFamily="2" charset="-122"/>
              </a:rPr>
              <a:t>大数据的其他一些特</a:t>
            </a:r>
            <a:r>
              <a:rPr spc="5" dirty="0">
                <a:latin typeface="宋体" panose="02010600030101010101" pitchFamily="2" charset="-122"/>
                <a:cs typeface="宋体" panose="02010600030101010101" pitchFamily="2" charset="-122"/>
              </a:rPr>
              <a:t>征</a:t>
            </a:r>
            <a:endParaRPr spc="5" dirty="0">
              <a:latin typeface="宋体" panose="02010600030101010101" pitchFamily="2" charset="-122"/>
              <a:cs typeface="宋体" panose="02010600030101010101" pitchFamily="2" charset="-122"/>
            </a:endParaRPr>
          </a:p>
        </p:txBody>
      </p:sp>
      <p:sp>
        <p:nvSpPr>
          <p:cNvPr id="3" name="object 3"/>
          <p:cNvSpPr txBox="1"/>
          <p:nvPr/>
        </p:nvSpPr>
        <p:spPr>
          <a:xfrm>
            <a:off x="916940" y="1202055"/>
            <a:ext cx="9745980" cy="4135755"/>
          </a:xfrm>
          <a:prstGeom prst="rect">
            <a:avLst/>
          </a:prstGeom>
        </p:spPr>
        <p:txBody>
          <a:bodyPr vert="horz" wrap="square" lIns="0" tIns="96520" rIns="0" bIns="0" rtlCol="0">
            <a:spAutoFit/>
          </a:bodyPr>
          <a:lstStyle/>
          <a:p>
            <a:pPr marL="12700">
              <a:lnSpc>
                <a:spcPct val="100000"/>
              </a:lnSpc>
              <a:spcBef>
                <a:spcPts val="760"/>
              </a:spcBef>
              <a:buSzPct val="96000"/>
              <a:buFont typeface="Arial" panose="020B0604020202020204"/>
              <a:buChar char="•"/>
              <a:tabLst>
                <a:tab pos="137795" algn="l"/>
              </a:tabLst>
            </a:pPr>
            <a:r>
              <a:rPr sz="2800" dirty="0">
                <a:latin typeface="宋体" panose="02010600030101010101" pitchFamily="2" charset="-122"/>
                <a:cs typeface="宋体" panose="02010600030101010101" pitchFamily="2" charset="-122"/>
              </a:rPr>
              <a:t>大</a:t>
            </a:r>
            <a:r>
              <a:rPr lang="zh-CN" sz="2800" dirty="0">
                <a:latin typeface="宋体" panose="02010600030101010101" pitchFamily="2" charset="-122"/>
                <a:cs typeface="宋体" panose="02010600030101010101" pitchFamily="2" charset="-122"/>
              </a:rPr>
              <a:t>量化</a:t>
            </a:r>
            <a:r>
              <a:rPr sz="2800" spc="-5" dirty="0">
                <a:latin typeface="宋体" panose="02010600030101010101" pitchFamily="2" charset="-122"/>
                <a:cs typeface="宋体" panose="02010600030101010101" pitchFamily="2" charset="-122"/>
              </a:rPr>
              <a:t>：</a:t>
            </a:r>
            <a:r>
              <a:rPr sz="2800" spc="-5" dirty="0">
                <a:latin typeface="Calibri" panose="020F0502020204030204"/>
                <a:cs typeface="Calibri" panose="020F0502020204030204"/>
              </a:rPr>
              <a:t>4V</a:t>
            </a:r>
            <a:r>
              <a:rPr sz="2800" dirty="0">
                <a:latin typeface="宋体" panose="02010600030101010101" pitchFamily="2" charset="-122"/>
                <a:cs typeface="宋体" panose="02010600030101010101" pitchFamily="2" charset="-122"/>
              </a:rPr>
              <a:t>中的</a:t>
            </a:r>
            <a:r>
              <a:rPr sz="2800" spc="-25" dirty="0">
                <a:latin typeface="Calibri" panose="020F0502020204030204"/>
                <a:cs typeface="Calibri" panose="020F0502020204030204"/>
              </a:rPr>
              <a:t>Volume</a:t>
            </a:r>
            <a:r>
              <a:rPr sz="2800" spc="-25" dirty="0">
                <a:latin typeface="宋体" panose="02010600030101010101" pitchFamily="2" charset="-122"/>
                <a:cs typeface="宋体" panose="02010600030101010101" pitchFamily="2" charset="-122"/>
              </a:rPr>
              <a:t>；</a:t>
            </a:r>
            <a:endParaRPr sz="2800">
              <a:latin typeface="宋体" panose="02010600030101010101" pitchFamily="2" charset="-122"/>
              <a:cs typeface="宋体" panose="02010600030101010101" pitchFamily="2" charset="-122"/>
            </a:endParaRPr>
          </a:p>
          <a:p>
            <a:pPr marL="12700">
              <a:lnSpc>
                <a:spcPct val="100000"/>
              </a:lnSpc>
              <a:spcBef>
                <a:spcPts val="660"/>
              </a:spcBef>
              <a:buSzPct val="96000"/>
              <a:buFont typeface="Arial" panose="020B0604020202020204"/>
              <a:buChar char="•"/>
              <a:tabLst>
                <a:tab pos="137795" algn="l"/>
              </a:tabLst>
            </a:pPr>
            <a:r>
              <a:rPr lang="zh-CN" sz="2800" dirty="0">
                <a:latin typeface="宋体" panose="02010600030101010101" pitchFamily="2" charset="-122"/>
                <a:cs typeface="宋体" panose="02010600030101010101" pitchFamily="2" charset="-122"/>
              </a:rPr>
              <a:t>多样化</a:t>
            </a:r>
            <a:r>
              <a:rPr sz="2800" dirty="0">
                <a:latin typeface="宋体" panose="02010600030101010101" pitchFamily="2" charset="-122"/>
                <a:cs typeface="宋体" panose="02010600030101010101" pitchFamily="2" charset="-122"/>
              </a:rPr>
              <a:t>：结构化、半结构化和非结构化</a:t>
            </a:r>
            <a:r>
              <a:rPr lang="zh-CN" sz="2800" dirty="0">
                <a:latin typeface="宋体" panose="02010600030101010101" pitchFamily="2" charset="-122"/>
                <a:cs typeface="宋体" panose="02010600030101010101" pitchFamily="2" charset="-122"/>
              </a:rPr>
              <a:t>，</a:t>
            </a:r>
            <a:r>
              <a:rPr sz="2800" spc="-5" dirty="0">
                <a:latin typeface="Calibri" panose="020F0502020204030204"/>
                <a:cs typeface="Calibri" panose="020F0502020204030204"/>
                <a:sym typeface="+mn-ea"/>
              </a:rPr>
              <a:t>4V</a:t>
            </a:r>
            <a:r>
              <a:rPr sz="2800" dirty="0">
                <a:latin typeface="宋体" panose="02010600030101010101" pitchFamily="2" charset="-122"/>
                <a:cs typeface="宋体" panose="02010600030101010101" pitchFamily="2" charset="-122"/>
                <a:sym typeface="+mn-ea"/>
              </a:rPr>
              <a:t>中的</a:t>
            </a:r>
            <a:r>
              <a:rPr lang="en-US" altLang="zh-CN" sz="2800" dirty="0">
                <a:latin typeface="宋体" panose="02010600030101010101" pitchFamily="2" charset="-122"/>
                <a:cs typeface="宋体" panose="02010600030101010101" pitchFamily="2" charset="-122"/>
              </a:rPr>
              <a:t>Variety</a:t>
            </a:r>
            <a:r>
              <a:rPr sz="2800" spc="-5" dirty="0">
                <a:latin typeface="宋体" panose="02010600030101010101" pitchFamily="2" charset="-122"/>
                <a:cs typeface="宋体" panose="02010600030101010101" pitchFamily="2" charset="-122"/>
              </a:rPr>
              <a:t>；</a:t>
            </a:r>
            <a:endParaRPr sz="2800">
              <a:latin typeface="宋体" panose="02010600030101010101" pitchFamily="2" charset="-122"/>
              <a:cs typeface="宋体" panose="02010600030101010101" pitchFamily="2" charset="-122"/>
            </a:endParaRPr>
          </a:p>
          <a:p>
            <a:pPr marL="12700">
              <a:lnSpc>
                <a:spcPct val="100000"/>
              </a:lnSpc>
              <a:spcBef>
                <a:spcPts val="660"/>
              </a:spcBef>
              <a:buSzPct val="96000"/>
              <a:buFont typeface="Arial" panose="020B0604020202020204"/>
              <a:buChar char="•"/>
              <a:tabLst>
                <a:tab pos="137795" algn="l"/>
              </a:tabLst>
            </a:pPr>
            <a:r>
              <a:rPr lang="zh-CN" sz="2800" dirty="0">
                <a:latin typeface="宋体" panose="02010600030101010101" pitchFamily="2" charset="-122"/>
                <a:cs typeface="宋体" panose="02010600030101010101" pitchFamily="2" charset="-122"/>
              </a:rPr>
              <a:t>变化</a:t>
            </a:r>
            <a:r>
              <a:rPr sz="2800" dirty="0">
                <a:latin typeface="宋体" panose="02010600030101010101" pitchFamily="2" charset="-122"/>
                <a:cs typeface="宋体" panose="02010600030101010101" pitchFamily="2" charset="-122"/>
              </a:rPr>
              <a:t>性</a:t>
            </a:r>
            <a:r>
              <a:rPr sz="2800" spc="-5" dirty="0">
                <a:latin typeface="宋体" panose="02010600030101010101" pitchFamily="2" charset="-122"/>
                <a:cs typeface="宋体" panose="02010600030101010101" pitchFamily="2" charset="-122"/>
              </a:rPr>
              <a:t>：</a:t>
            </a:r>
            <a:r>
              <a:rPr sz="2800" spc="-5" dirty="0">
                <a:latin typeface="Calibri" panose="020F0502020204030204"/>
                <a:cs typeface="Calibri" panose="020F0502020204030204"/>
              </a:rPr>
              <a:t>4V</a:t>
            </a:r>
            <a:r>
              <a:rPr sz="2800" dirty="0">
                <a:latin typeface="宋体" panose="02010600030101010101" pitchFamily="2" charset="-122"/>
                <a:cs typeface="宋体" panose="02010600030101010101" pitchFamily="2" charset="-122"/>
              </a:rPr>
              <a:t>中的</a:t>
            </a:r>
            <a:r>
              <a:rPr sz="2800" spc="-20" dirty="0">
                <a:latin typeface="Calibri" panose="020F0502020204030204"/>
                <a:cs typeface="Calibri" panose="020F0502020204030204"/>
              </a:rPr>
              <a:t>Velocity</a:t>
            </a:r>
            <a:r>
              <a:rPr sz="2800" spc="-20" dirty="0">
                <a:latin typeface="宋体" panose="02010600030101010101" pitchFamily="2" charset="-122"/>
                <a:cs typeface="宋体" panose="02010600030101010101" pitchFamily="2" charset="-122"/>
              </a:rPr>
              <a:t>；</a:t>
            </a:r>
            <a:endParaRPr sz="2800">
              <a:latin typeface="宋体" panose="02010600030101010101" pitchFamily="2" charset="-122"/>
              <a:cs typeface="宋体" panose="02010600030101010101" pitchFamily="2" charset="-122"/>
            </a:endParaRPr>
          </a:p>
          <a:p>
            <a:pPr marL="12700">
              <a:lnSpc>
                <a:spcPct val="100000"/>
              </a:lnSpc>
              <a:spcBef>
                <a:spcPts val="660"/>
              </a:spcBef>
              <a:buSzPct val="96000"/>
              <a:buFont typeface="Arial" panose="020B0604020202020204"/>
              <a:buChar char="•"/>
              <a:tabLst>
                <a:tab pos="137795" algn="l"/>
              </a:tabLst>
            </a:pPr>
            <a:r>
              <a:rPr sz="2800" dirty="0">
                <a:latin typeface="宋体" panose="02010600030101010101" pitchFamily="2" charset="-122"/>
                <a:cs typeface="宋体" panose="02010600030101010101" pitchFamily="2" charset="-122"/>
              </a:rPr>
              <a:t>价值密度低：大量数据中真正有价值的少</a:t>
            </a:r>
            <a:r>
              <a:rPr sz="2800" spc="-5" dirty="0">
                <a:latin typeface="宋体" panose="02010600030101010101" pitchFamily="2" charset="-122"/>
                <a:cs typeface="宋体" panose="02010600030101010101" pitchFamily="2" charset="-122"/>
              </a:rPr>
              <a:t>；</a:t>
            </a:r>
            <a:endParaRPr sz="2800">
              <a:latin typeface="宋体" panose="02010600030101010101" pitchFamily="2" charset="-122"/>
              <a:cs typeface="宋体" panose="02010600030101010101" pitchFamily="2" charset="-122"/>
            </a:endParaRPr>
          </a:p>
          <a:p>
            <a:pPr marL="12700">
              <a:lnSpc>
                <a:spcPct val="100000"/>
              </a:lnSpc>
              <a:spcBef>
                <a:spcPts val="660"/>
              </a:spcBef>
              <a:buSzPct val="96000"/>
              <a:buFont typeface="Arial" panose="020B0604020202020204"/>
              <a:buChar char="•"/>
              <a:tabLst>
                <a:tab pos="137795" algn="l"/>
              </a:tabLst>
            </a:pPr>
            <a:r>
              <a:rPr sz="2800" dirty="0">
                <a:latin typeface="宋体" panose="02010600030101010101" pitchFamily="2" charset="-122"/>
                <a:cs typeface="宋体" panose="02010600030101010101" pitchFamily="2" charset="-122"/>
              </a:rPr>
              <a:t>最终价值大：最终带来的价值</a:t>
            </a:r>
            <a:r>
              <a:rPr sz="2800" spc="-5" dirty="0">
                <a:latin typeface="宋体" panose="02010600030101010101" pitchFamily="2" charset="-122"/>
                <a:cs typeface="宋体" panose="02010600030101010101" pitchFamily="2" charset="-122"/>
              </a:rPr>
              <a:t>大</a:t>
            </a:r>
            <a:endParaRPr sz="2800" spc="-5" dirty="0">
              <a:latin typeface="宋体" panose="02010600030101010101" pitchFamily="2" charset="-122"/>
              <a:cs typeface="宋体" panose="02010600030101010101" pitchFamily="2" charset="-122"/>
            </a:endParaRPr>
          </a:p>
          <a:p>
            <a:pPr marL="12700">
              <a:lnSpc>
                <a:spcPct val="100000"/>
              </a:lnSpc>
              <a:spcBef>
                <a:spcPts val="660"/>
              </a:spcBef>
              <a:buSzPct val="96000"/>
              <a:buFont typeface="Arial" panose="020B0604020202020204"/>
              <a:buChar char="•"/>
              <a:tabLst>
                <a:tab pos="137795" algn="l"/>
              </a:tabLst>
            </a:pPr>
            <a:r>
              <a:rPr sz="2800" dirty="0">
                <a:latin typeface="宋体" panose="02010600030101010101" pitchFamily="2" charset="-122"/>
                <a:cs typeface="宋体" panose="02010600030101010101" pitchFamily="2" charset="-122"/>
                <a:sym typeface="+mn-ea"/>
              </a:rPr>
              <a:t>来源广：数据来源广泛</a:t>
            </a:r>
            <a:r>
              <a:rPr sz="2800" spc="-5" dirty="0">
                <a:latin typeface="宋体" panose="02010600030101010101" pitchFamily="2" charset="-122"/>
                <a:cs typeface="宋体" panose="02010600030101010101" pitchFamily="2" charset="-122"/>
                <a:sym typeface="+mn-ea"/>
              </a:rPr>
              <a:t>；</a:t>
            </a:r>
            <a:endParaRPr sz="2800" spc="-5" dirty="0">
              <a:latin typeface="宋体" panose="02010600030101010101" pitchFamily="2" charset="-122"/>
              <a:cs typeface="宋体" panose="02010600030101010101" pitchFamily="2" charset="-122"/>
              <a:sym typeface="+mn-ea"/>
            </a:endParaRPr>
          </a:p>
          <a:p>
            <a:pPr marL="12700">
              <a:lnSpc>
                <a:spcPct val="100000"/>
              </a:lnSpc>
              <a:spcBef>
                <a:spcPts val="660"/>
              </a:spcBef>
              <a:buSzPct val="96000"/>
              <a:buFont typeface="Arial" panose="020B0604020202020204"/>
              <a:buChar char="•"/>
              <a:tabLst>
                <a:tab pos="137795" algn="l"/>
              </a:tabLst>
            </a:pPr>
            <a:r>
              <a:rPr sz="2800" dirty="0">
                <a:latin typeface="宋体" panose="02010600030101010101" pitchFamily="2" charset="-122"/>
                <a:cs typeface="宋体" panose="02010600030101010101" pitchFamily="2" charset="-122"/>
                <a:sym typeface="+mn-ea"/>
              </a:rPr>
              <a:t>积累久：长期积累与存储</a:t>
            </a:r>
            <a:r>
              <a:rPr sz="2800" spc="-5" dirty="0">
                <a:latin typeface="宋体" panose="02010600030101010101" pitchFamily="2" charset="-122"/>
                <a:cs typeface="宋体" panose="02010600030101010101" pitchFamily="2" charset="-122"/>
                <a:sym typeface="+mn-ea"/>
              </a:rPr>
              <a:t>；</a:t>
            </a:r>
            <a:endParaRPr sz="2800">
              <a:latin typeface="宋体" panose="02010600030101010101" pitchFamily="2" charset="-122"/>
              <a:cs typeface="宋体" panose="02010600030101010101" pitchFamily="2" charset="-122"/>
            </a:endParaRPr>
          </a:p>
          <a:p>
            <a:pPr marL="12700">
              <a:lnSpc>
                <a:spcPct val="100000"/>
              </a:lnSpc>
              <a:spcBef>
                <a:spcPts val="660"/>
              </a:spcBef>
              <a:buSzPct val="96000"/>
              <a:buFont typeface="Arial" panose="020B0604020202020204"/>
              <a:buChar char="•"/>
              <a:tabLst>
                <a:tab pos="137795" algn="l"/>
              </a:tabLst>
            </a:pPr>
            <a:r>
              <a:rPr sz="2800" dirty="0">
                <a:latin typeface="宋体" panose="02010600030101010101" pitchFamily="2" charset="-122"/>
                <a:cs typeface="宋体" panose="02010600030101010101" pitchFamily="2" charset="-122"/>
                <a:sym typeface="+mn-ea"/>
              </a:rPr>
              <a:t>在线性：随时能调用和计算</a:t>
            </a:r>
            <a:r>
              <a:rPr sz="2800" spc="-5" dirty="0">
                <a:latin typeface="宋体" panose="02010600030101010101" pitchFamily="2" charset="-122"/>
                <a:cs typeface="宋体" panose="02010600030101010101" pitchFamily="2" charset="-122"/>
                <a:sym typeface="+mn-ea"/>
              </a:rPr>
              <a:t>；</a:t>
            </a:r>
            <a:endParaRPr sz="2800">
              <a:latin typeface="宋体" panose="02010600030101010101" pitchFamily="2" charset="-122"/>
              <a:cs typeface="宋体" panose="0201060003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3335" rIns="0" bIns="0" rtlCol="0">
            <a:spAutoFit/>
          </a:bodyPr>
          <a:lstStyle/>
          <a:p>
            <a:pPr marL="16510">
              <a:lnSpc>
                <a:spcPct val="100000"/>
              </a:lnSpc>
              <a:spcBef>
                <a:spcPts val="105"/>
              </a:spcBef>
              <a:tabLst>
                <a:tab pos="1674495" algn="l"/>
              </a:tabLst>
            </a:pPr>
            <a:r>
              <a:rPr spc="-5" dirty="0"/>
              <a:t>14.1.</a:t>
            </a:r>
            <a:r>
              <a:rPr dirty="0"/>
              <a:t>3	</a:t>
            </a:r>
            <a:r>
              <a:rPr b="0" dirty="0">
                <a:latin typeface="宋体" panose="02010600030101010101" pitchFamily="2" charset="-122"/>
                <a:cs typeface="宋体" panose="02010600030101010101" pitchFamily="2" charset="-122"/>
              </a:rPr>
              <a:t>大数据的技</a:t>
            </a:r>
            <a:r>
              <a:rPr b="0" spc="5" dirty="0">
                <a:latin typeface="宋体" panose="02010600030101010101" pitchFamily="2" charset="-122"/>
                <a:cs typeface="宋体" panose="02010600030101010101" pitchFamily="2" charset="-122"/>
              </a:rPr>
              <a:t>术</a:t>
            </a:r>
            <a:endParaRPr b="0" spc="5" dirty="0">
              <a:latin typeface="宋体" panose="02010600030101010101" pitchFamily="2" charset="-122"/>
              <a:cs typeface="宋体" panose="02010600030101010101" pitchFamily="2" charset="-122"/>
            </a:endParaRPr>
          </a:p>
        </p:txBody>
      </p:sp>
      <p:sp>
        <p:nvSpPr>
          <p:cNvPr id="3" name="object 3"/>
          <p:cNvSpPr txBox="1"/>
          <p:nvPr/>
        </p:nvSpPr>
        <p:spPr>
          <a:xfrm>
            <a:off x="1265555" y="1610994"/>
            <a:ext cx="2942590" cy="451484"/>
          </a:xfrm>
          <a:prstGeom prst="rect">
            <a:avLst/>
          </a:prstGeom>
        </p:spPr>
        <p:txBody>
          <a:bodyPr vert="horz" wrap="square" lIns="0" tIns="12065" rIns="0" bIns="0" rtlCol="0">
            <a:spAutoFit/>
          </a:bodyPr>
          <a:lstStyle/>
          <a:p>
            <a:pPr marL="12700">
              <a:lnSpc>
                <a:spcPct val="100000"/>
              </a:lnSpc>
              <a:spcBef>
                <a:spcPts val="95"/>
              </a:spcBef>
            </a:pPr>
            <a:r>
              <a:rPr sz="2800" spc="-5" dirty="0">
                <a:latin typeface="Calibri" panose="020F0502020204030204"/>
                <a:cs typeface="Calibri" panose="020F0502020204030204"/>
              </a:rPr>
              <a:t>Hadoop</a:t>
            </a:r>
            <a:r>
              <a:rPr sz="2800" dirty="0">
                <a:latin typeface="宋体" panose="02010600030101010101" pitchFamily="2" charset="-122"/>
                <a:cs typeface="宋体" panose="02010600030101010101" pitchFamily="2" charset="-122"/>
              </a:rPr>
              <a:t>的发展历</a:t>
            </a:r>
            <a:r>
              <a:rPr sz="2800" spc="-5" dirty="0">
                <a:latin typeface="宋体" panose="02010600030101010101" pitchFamily="2" charset="-122"/>
                <a:cs typeface="宋体" panose="02010600030101010101" pitchFamily="2" charset="-122"/>
              </a:rPr>
              <a:t>程</a:t>
            </a:r>
            <a:endParaRPr sz="2800">
              <a:latin typeface="宋体" panose="02010600030101010101" pitchFamily="2" charset="-122"/>
              <a:cs typeface="宋体" panose="02010600030101010101" pitchFamily="2" charset="-122"/>
            </a:endParaRPr>
          </a:p>
        </p:txBody>
      </p:sp>
      <p:sp>
        <p:nvSpPr>
          <p:cNvPr id="4" name="object 4"/>
          <p:cNvSpPr/>
          <p:nvPr/>
        </p:nvSpPr>
        <p:spPr>
          <a:xfrm>
            <a:off x="839724" y="2831592"/>
            <a:ext cx="9893808" cy="2197608"/>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08487" y="619124"/>
            <a:ext cx="33788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panose="02010600030101010101" pitchFamily="2" charset="-122"/>
                <a:cs typeface="宋体" panose="02010600030101010101" pitchFamily="2" charset="-122"/>
              </a:rPr>
              <a:t>大数据软件</a:t>
            </a:r>
            <a:r>
              <a:rPr spc="5" dirty="0">
                <a:latin typeface="宋体" panose="02010600030101010101" pitchFamily="2" charset="-122"/>
                <a:cs typeface="宋体" panose="02010600030101010101" pitchFamily="2" charset="-122"/>
              </a:rPr>
              <a:t>栈</a:t>
            </a:r>
            <a:endParaRPr spc="5" dirty="0">
              <a:latin typeface="宋体" panose="02010600030101010101" pitchFamily="2" charset="-122"/>
              <a:cs typeface="宋体" panose="02010600030101010101" pitchFamily="2" charset="-122"/>
            </a:endParaRPr>
          </a:p>
        </p:txBody>
      </p:sp>
      <p:sp>
        <p:nvSpPr>
          <p:cNvPr id="3" name="object 3"/>
          <p:cNvSpPr/>
          <p:nvPr/>
        </p:nvSpPr>
        <p:spPr>
          <a:xfrm>
            <a:off x="1568196" y="1699260"/>
            <a:ext cx="9252204" cy="4625340"/>
          </a:xfrm>
          <a:prstGeom prst="rect">
            <a:avLst/>
          </a:prstGeom>
          <a:blipFill>
            <a:blip r:embed="rId1" cstate="print"/>
            <a:stretch>
              <a:fillRect/>
            </a:stretch>
          </a:blipFill>
        </p:spPr>
        <p:txBody>
          <a:bodyPr wrap="square" lIns="0" tIns="0" rIns="0" bIns="0" rtlCol="0"/>
          <a:lstStyle/>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4408487" y="619124"/>
            <a:ext cx="3378835" cy="697230"/>
          </a:xfrm>
          <a:prstGeom prst="rect">
            <a:avLst/>
          </a:prstGeom>
        </p:spPr>
        <p:txBody>
          <a:bodyPr vert="horz" wrap="square" lIns="0" tIns="13335" rIns="0" bIns="0" rtlCol="0">
            <a:spAutoFit/>
          </a:bodyPr>
          <a:lstStyle/>
          <a:p>
            <a:pPr marL="12700">
              <a:lnSpc>
                <a:spcPct val="100000"/>
              </a:lnSpc>
              <a:spcBef>
                <a:spcPts val="105"/>
              </a:spcBef>
            </a:pPr>
            <a:r>
              <a:rPr dirty="0">
                <a:latin typeface="宋体" panose="02010600030101010101" pitchFamily="2" charset="-122"/>
                <a:cs typeface="宋体" panose="02010600030101010101" pitchFamily="2" charset="-122"/>
              </a:rPr>
              <a:t>大数据软件</a:t>
            </a:r>
            <a:r>
              <a:rPr spc="5" dirty="0">
                <a:latin typeface="宋体" panose="02010600030101010101" pitchFamily="2" charset="-122"/>
                <a:cs typeface="宋体" panose="02010600030101010101" pitchFamily="2" charset="-122"/>
              </a:rPr>
              <a:t>栈</a:t>
            </a:r>
            <a:endParaRPr spc="5" dirty="0">
              <a:latin typeface="宋体" panose="02010600030101010101" pitchFamily="2" charset="-122"/>
              <a:cs typeface="宋体" panose="02010600030101010101" pitchFamily="2" charset="-122"/>
            </a:endParaRPr>
          </a:p>
        </p:txBody>
      </p:sp>
      <p:sp>
        <p:nvSpPr>
          <p:cNvPr id="3" name="object 3"/>
          <p:cNvSpPr txBox="1"/>
          <p:nvPr/>
        </p:nvSpPr>
        <p:spPr>
          <a:xfrm>
            <a:off x="1265555" y="1413509"/>
            <a:ext cx="9550400" cy="4517390"/>
          </a:xfrm>
          <a:prstGeom prst="rect">
            <a:avLst/>
          </a:prstGeom>
        </p:spPr>
        <p:txBody>
          <a:bodyPr vert="horz" wrap="square" lIns="0" tIns="53975" rIns="0" bIns="0" rtlCol="0">
            <a:spAutoFit/>
          </a:bodyPr>
          <a:lstStyle/>
          <a:p>
            <a:pPr marL="241300" marR="157480" indent="-228600">
              <a:lnSpc>
                <a:spcPts val="2590"/>
              </a:lnSpc>
              <a:spcBef>
                <a:spcPts val="425"/>
              </a:spcBef>
              <a:buFont typeface="Arial" panose="020B0604020202020204"/>
              <a:buChar char="•"/>
              <a:tabLst>
                <a:tab pos="241300" algn="l"/>
              </a:tabLst>
            </a:pPr>
            <a:r>
              <a:rPr sz="2400" dirty="0">
                <a:latin typeface="黑体" panose="02010609060101010101" charset="-122"/>
                <a:cs typeface="黑体" panose="02010609060101010101" charset="-122"/>
              </a:rPr>
              <a:t>存储引擎层：主要包括分布式文件系统、分布式大表、搜索引擎、分 布式缓存和消息队列、分布式协作服务</a:t>
            </a:r>
            <a:endParaRPr sz="2400">
              <a:latin typeface="黑体" panose="02010609060101010101" charset="-122"/>
              <a:cs typeface="黑体" panose="02010609060101010101" charset="-122"/>
            </a:endParaRPr>
          </a:p>
          <a:p>
            <a:pPr marL="241300" marR="5080" indent="-228600">
              <a:lnSpc>
                <a:spcPts val="2590"/>
              </a:lnSpc>
              <a:spcBef>
                <a:spcPts val="1000"/>
              </a:spcBef>
              <a:buFont typeface="Arial" panose="020B0604020202020204"/>
              <a:buChar char="•"/>
              <a:tabLst>
                <a:tab pos="241300" algn="l"/>
              </a:tabLst>
            </a:pPr>
            <a:r>
              <a:rPr sz="2400" dirty="0">
                <a:latin typeface="黑体" panose="02010609060101010101" charset="-122"/>
                <a:cs typeface="黑体" panose="02010609060101010101" charset="-122"/>
              </a:rPr>
              <a:t>资源框架层：YARN、Mesos和Kubernetes三者之间存在类似于演变的关 系，YARN和Mesos都借鉴了Google的Borg和Omega；未来基于容器技术 的资源管理框架Kubernetes将有可能取代前两者</a:t>
            </a:r>
            <a:endParaRPr sz="2400">
              <a:latin typeface="黑体" panose="02010609060101010101" charset="-122"/>
              <a:cs typeface="黑体" panose="02010609060101010101" charset="-122"/>
            </a:endParaRPr>
          </a:p>
          <a:p>
            <a:pPr marL="241300" marR="5080" indent="-228600">
              <a:lnSpc>
                <a:spcPts val="2590"/>
              </a:lnSpc>
              <a:spcBef>
                <a:spcPts val="1000"/>
              </a:spcBef>
              <a:buFont typeface="Arial" panose="020B0604020202020204"/>
              <a:buChar char="•"/>
              <a:tabLst>
                <a:tab pos="241300" algn="l"/>
              </a:tabLst>
            </a:pPr>
            <a:r>
              <a:rPr sz="2400" dirty="0">
                <a:latin typeface="黑体" panose="02010609060101010101" charset="-122"/>
                <a:cs typeface="黑体" panose="02010609060101010101" charset="-122"/>
              </a:rPr>
              <a:t>通用计算引擎层：其中MapReduce和Tez技术将逐渐退出舞台，Spark将 成为主流的通用计算引擎，如星环的引擎已经全面采用Spark技术</a:t>
            </a:r>
            <a:endParaRPr sz="2400">
              <a:latin typeface="黑体" panose="02010609060101010101" charset="-122"/>
              <a:cs typeface="黑体" panose="02010609060101010101" charset="-122"/>
            </a:endParaRPr>
          </a:p>
          <a:p>
            <a:pPr marL="241300" marR="5080" indent="-228600">
              <a:lnSpc>
                <a:spcPts val="2590"/>
              </a:lnSpc>
              <a:spcBef>
                <a:spcPts val="1000"/>
              </a:spcBef>
              <a:buFont typeface="Arial" panose="020B0604020202020204"/>
              <a:buChar char="•"/>
              <a:tabLst>
                <a:tab pos="241300" algn="l"/>
              </a:tabLst>
            </a:pPr>
            <a:r>
              <a:rPr sz="2400" dirty="0">
                <a:latin typeface="黑体" panose="02010609060101010101" charset="-122"/>
                <a:cs typeface="黑体" panose="02010609060101010101" charset="-122"/>
              </a:rPr>
              <a:t>领域级引擎层：SQL批处理、交互式分析、实时数据库、数据挖掘和机 器学习、深度学习、图分析引擎、流处理引擎</a:t>
            </a:r>
            <a:endParaRPr sz="2400">
              <a:latin typeface="黑体" panose="02010609060101010101" charset="-122"/>
              <a:cs typeface="黑体" panose="02010609060101010101" charset="-122"/>
            </a:endParaRPr>
          </a:p>
          <a:p>
            <a:pPr marL="241300" marR="157480" indent="-228600" algn="just">
              <a:lnSpc>
                <a:spcPts val="2590"/>
              </a:lnSpc>
              <a:spcBef>
                <a:spcPts val="1000"/>
              </a:spcBef>
              <a:buFont typeface="Arial" panose="020B0604020202020204"/>
              <a:buChar char="•"/>
              <a:tabLst>
                <a:tab pos="241300" algn="l"/>
              </a:tabLst>
            </a:pPr>
            <a:r>
              <a:rPr sz="2400" dirty="0">
                <a:latin typeface="黑体" panose="02010609060101010101" charset="-122"/>
                <a:cs typeface="黑体" panose="02010609060101010101" charset="-122"/>
              </a:rPr>
              <a:t>分析管理工具层：主要包括ETL数据装载工具、Workfolow工作流开发 工具、数据质量管理工具、可视化报表工具、机器学习建模工具、统 计挖掘开发工具和资源管理工具</a:t>
            </a:r>
            <a:endParaRPr sz="2400">
              <a:latin typeface="黑体" panose="02010609060101010101" charset="-122"/>
              <a:cs typeface="黑体" panose="02010609060101010101" charset="-122"/>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4179</Words>
  <Application>WPS 演示</Application>
  <PresentationFormat>自定义</PresentationFormat>
  <Paragraphs>289</Paragraphs>
  <Slides>27</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27</vt:i4>
      </vt:variant>
    </vt:vector>
  </HeadingPairs>
  <TitlesOfParts>
    <vt:vector size="40" baseType="lpstr">
      <vt:lpstr>Arial</vt:lpstr>
      <vt:lpstr>宋体</vt:lpstr>
      <vt:lpstr>Wingdings</vt:lpstr>
      <vt:lpstr>黑体</vt:lpstr>
      <vt:lpstr>Calibri Light</vt:lpstr>
      <vt:lpstr>Arial</vt:lpstr>
      <vt:lpstr>Calibri</vt:lpstr>
      <vt:lpstr>Times New Roman</vt:lpstr>
      <vt:lpstr>微软雅黑</vt:lpstr>
      <vt:lpstr>Arial Unicode MS</vt:lpstr>
      <vt:lpstr>Batang</vt:lpstr>
      <vt:lpstr>Times New Roman</vt:lpstr>
      <vt:lpstr>Office Theme</vt:lpstr>
      <vt:lpstr>Principles and Practice of Cloud Computing</vt:lpstr>
      <vt:lpstr>Outline</vt:lpstr>
      <vt:lpstr>14.1	初识大数据</vt:lpstr>
      <vt:lpstr>14.1.1	大数据的发展背景</vt:lpstr>
      <vt:lpstr>14.1.2	大数据的定义</vt:lpstr>
      <vt:lpstr>大数据的其他一些特征</vt:lpstr>
      <vt:lpstr>14.1.3	大数据的技术</vt:lpstr>
      <vt:lpstr>大数据软件栈</vt:lpstr>
      <vt:lpstr>大数据软件栈</vt:lpstr>
      <vt:lpstr>大数据已经围绕Hadoop和Spark技术形成了一个巨大的生态圈</vt:lpstr>
      <vt:lpstr>14.2	初识人工智能</vt:lpstr>
      <vt:lpstr>PowerPoint 演示文稿</vt:lpstr>
      <vt:lpstr>PowerPoint 演示文稿</vt:lpstr>
      <vt:lpstr>14.2.2	人工智能的特征与参考框架</vt:lpstr>
      <vt:lpstr>PowerPoint 演示文稿</vt:lpstr>
      <vt:lpstr>PowerPoint 演示文稿</vt:lpstr>
      <vt:lpstr>PowerPoint 演示文稿</vt:lpstr>
      <vt:lpstr>PowerPoint 演示文稿</vt:lpstr>
      <vt:lpstr>人工智能技术的应用领域</vt:lpstr>
      <vt:lpstr>人工智能技术的应用领域</vt:lpstr>
      <vt:lpstr>AI发展趋势</vt:lpstr>
      <vt:lpstr>AI发展趋势</vt:lpstr>
      <vt:lpstr>AI发展趋势</vt:lpstr>
      <vt:lpstr>14.3	云计算、大数据与人工智能的关系</vt:lpstr>
      <vt:lpstr>14.3.1	云计算与大数据的融合</vt:lpstr>
      <vt:lpstr>14.3.2	云计算与人工智能的融合</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云计算原理与实践 Principles and Practice of Cloud Computing</dc:title>
  <dc:creator/>
  <cp:lastModifiedBy>lqx</cp:lastModifiedBy>
  <cp:revision>11</cp:revision>
  <dcterms:created xsi:type="dcterms:W3CDTF">2020-11-29T13:27:22Z</dcterms:created>
  <dcterms:modified xsi:type="dcterms:W3CDTF">2020-11-29T13:27:22Z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1900-01-00T00:00:00Z</vt:filetime>
  </property>
  <property fmtid="{D5CDD505-2E9C-101B-9397-08002B2CF9AE}" pid="3" name="Creator">
    <vt:lpwstr>WPS 演示</vt:lpwstr>
  </property>
  <property fmtid="{D5CDD505-2E9C-101B-9397-08002B2CF9AE}" pid="4" name="LastSaved">
    <vt:filetime>1900-01-00T00:00:00Z</vt:filetime>
  </property>
  <property fmtid="{D5CDD505-2E9C-101B-9397-08002B2CF9AE}" pid="5" name="KSOProductBuildVer">
    <vt:lpwstr>2052-11.1.0.8392</vt:lpwstr>
  </property>
</Properties>
</file>